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0" r:id="rId1"/>
  </p:sldMasterIdLst>
  <p:notesMasterIdLst>
    <p:notesMasterId r:id="rId27"/>
  </p:notesMasterIdLst>
  <p:sldIdLst>
    <p:sldId id="257" r:id="rId2"/>
    <p:sldId id="258" r:id="rId3"/>
    <p:sldId id="259" r:id="rId4"/>
    <p:sldId id="261" r:id="rId5"/>
    <p:sldId id="1104" r:id="rId6"/>
    <p:sldId id="263" r:id="rId7"/>
    <p:sldId id="264" r:id="rId8"/>
    <p:sldId id="1087" r:id="rId9"/>
    <p:sldId id="1088" r:id="rId10"/>
    <p:sldId id="1098" r:id="rId11"/>
    <p:sldId id="1099" r:id="rId12"/>
    <p:sldId id="265" r:id="rId13"/>
    <p:sldId id="1102" r:id="rId14"/>
    <p:sldId id="266" r:id="rId15"/>
    <p:sldId id="267" r:id="rId16"/>
    <p:sldId id="1106" r:id="rId17"/>
    <p:sldId id="268" r:id="rId18"/>
    <p:sldId id="1085" r:id="rId19"/>
    <p:sldId id="1094" r:id="rId20"/>
    <p:sldId id="1090" r:id="rId21"/>
    <p:sldId id="1105" r:id="rId22"/>
    <p:sldId id="1100" r:id="rId23"/>
    <p:sldId id="1086" r:id="rId24"/>
    <p:sldId id="1097" r:id="rId25"/>
    <p:sldId id="110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5E4E"/>
    <a:srgbClr val="F7E3C7"/>
    <a:srgbClr val="C7B2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E013C6-6FFC-49FB-859F-CCCED00ECD33}" v="121" dt="2024-07-03T18:20:52.6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57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499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001856-7E92-4D1B-B48E-87FF25D634CD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2238A0-5FFA-4BD0-B772-A24FA00A6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222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396B7AB7-A0EE-4B74-8FC2-24A4AD911861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52963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408"/>
              </a:spcAft>
            </a:pPr>
            <a:r>
              <a:rPr lang="en-US" altLang="en-US" dirty="0">
                <a:solidFill>
                  <a:srgbClr val="000000"/>
                </a:solidFill>
                <a:latin typeface="Century Gothic" panose="020B0502020202020204" pitchFamily="34" charset="0"/>
              </a:rPr>
              <a:t>This model allows for OVS </a:t>
            </a:r>
          </a:p>
          <a:p>
            <a:pPr>
              <a:spcAft>
                <a:spcPts val="408"/>
              </a:spcAft>
              <a:buFont typeface="Wingdings" panose="05000000000000000000" pitchFamily="2" charset="2"/>
              <a:buChar char="Ø"/>
            </a:pPr>
            <a:endParaRPr lang="en-US" altLang="en-US" sz="14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>
              <a:spcAft>
                <a:spcPts val="408"/>
              </a:spcAft>
              <a:buFont typeface="Wingdings" panose="05000000000000000000" pitchFamily="2" charset="2"/>
              <a:buChar char="Ø"/>
            </a:pPr>
            <a:endParaRPr lang="en-US" altLang="en-US" sz="14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396B7AB7-A0EE-4B74-8FC2-24A4AD911861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11956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C4F6CC-8626-4CEC-8EC9-3B4E354A417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89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0AE8D9-9B42-438E-ADA6-CCFE4578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792B9-A8AF-4E13-8A25-741E8969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A2CF6-DBC5-4491-B213-B3CD09D3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521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AF011-A499-4054-89BF-A4800A68F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FB6E8-D956-45B5-9B4A-9D31DF466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DB9DB-9E62-4292-915C-1DD413474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462F1-BC30-4172-8353-363123A1D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2EE8A-96DF-4D7D-B434-778324756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2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DD129-A8C2-419E-B641-6CC90F507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4000"/>
            <a:ext cx="10668000" cy="22860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B33C04-8A23-4499-A6EF-1D190F0FB3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571999"/>
            <a:ext cx="10668000" cy="15240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A99FB-5674-4BC5-949F-8D45EC167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3CF93-DD67-4FE2-8083-864693FE8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5E934-32B6-44B1-9622-67F30BDA3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99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A2F988-7148-4375-83D8-12EE5EBC7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96238-C5B3-4F3C-97FA-890E1A51A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3999" y="1537671"/>
            <a:ext cx="10668000" cy="3818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E4474-0442-4E4B-9E5B-CA7B3951C1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89165" y="194320"/>
            <a:ext cx="2040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76969C88-B244-455D-A017-012B25B1ACDD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26A98-F887-40E1-B9BA-9D93DE90E0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1999" y="6356350"/>
            <a:ext cx="6612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C8119-73F6-4713-9AD3-3628DCDFB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864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9" r:id="rId1"/>
    <p:sldLayoutId id="2147483756" r:id="rId2"/>
    <p:sldLayoutId id="214748375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4.png"/><Relationship Id="rId5" Type="http://schemas.openxmlformats.org/officeDocument/2006/relationships/image" Target="../media/image23.png"/><Relationship Id="rId10" Type="http://schemas.microsoft.com/office/2007/relationships/hdphoto" Target="../media/hdphoto2.wdp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7.png"/><Relationship Id="rId7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cid:9CD2686E-86DD-4485-8186-773BBD98254B" TargetMode="External"/><Relationship Id="rId18" Type="http://schemas.openxmlformats.org/officeDocument/2006/relationships/image" Target="../media/image44.png"/><Relationship Id="rId3" Type="http://schemas.openxmlformats.org/officeDocument/2006/relationships/image" Target="../media/image35.jpeg"/><Relationship Id="rId21" Type="http://schemas.microsoft.com/office/2007/relationships/hdphoto" Target="../media/hdphoto1.wdp"/><Relationship Id="rId7" Type="http://schemas.openxmlformats.org/officeDocument/2006/relationships/image" Target="../media/image38.png"/><Relationship Id="rId12" Type="http://schemas.microsoft.com/office/2007/relationships/hdphoto" Target="../media/hdphoto7.wdp"/><Relationship Id="rId17" Type="http://schemas.openxmlformats.org/officeDocument/2006/relationships/image" Target="../media/image43.png"/><Relationship Id="rId25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2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0.png"/><Relationship Id="rId24" Type="http://schemas.microsoft.com/office/2007/relationships/hdphoto" Target="../media/hdphoto3.wdp"/><Relationship Id="rId5" Type="http://schemas.microsoft.com/office/2007/relationships/hdphoto" Target="../media/hdphoto4.wdp"/><Relationship Id="rId15" Type="http://schemas.microsoft.com/office/2007/relationships/hdphoto" Target="../media/hdphoto8.wdp"/><Relationship Id="rId23" Type="http://schemas.openxmlformats.org/officeDocument/2006/relationships/image" Target="../media/image28.png"/><Relationship Id="rId10" Type="http://schemas.microsoft.com/office/2007/relationships/hdphoto" Target="../media/hdphoto6.wdp"/><Relationship Id="rId19" Type="http://schemas.microsoft.com/office/2007/relationships/hdphoto" Target="../media/hdphoto9.wdp"/><Relationship Id="rId4" Type="http://schemas.openxmlformats.org/officeDocument/2006/relationships/image" Target="../media/image36.png"/><Relationship Id="rId9" Type="http://schemas.openxmlformats.org/officeDocument/2006/relationships/image" Target="../media/image39.png"/><Relationship Id="rId14" Type="http://schemas.openxmlformats.org/officeDocument/2006/relationships/image" Target="../media/image41.png"/><Relationship Id="rId22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6.wdp"/><Relationship Id="rId18" Type="http://schemas.openxmlformats.org/officeDocument/2006/relationships/image" Target="../media/image51.png"/><Relationship Id="rId3" Type="http://schemas.openxmlformats.org/officeDocument/2006/relationships/image" Target="../media/image35.jpeg"/><Relationship Id="rId21" Type="http://schemas.openxmlformats.org/officeDocument/2006/relationships/image" Target="cid:9CD2686E-86DD-4485-8186-773BBD98254B" TargetMode="External"/><Relationship Id="rId7" Type="http://schemas.openxmlformats.org/officeDocument/2006/relationships/image" Target="../media/image38.png"/><Relationship Id="rId12" Type="http://schemas.openxmlformats.org/officeDocument/2006/relationships/image" Target="../media/image39.png"/><Relationship Id="rId17" Type="http://schemas.microsoft.com/office/2007/relationships/hdphoto" Target="../media/hdphoto8.wdp"/><Relationship Id="rId25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1.png"/><Relationship Id="rId20" Type="http://schemas.microsoft.com/office/2007/relationships/hdphoto" Target="../media/hdphoto7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microsoft.com/office/2007/relationships/hdphoto" Target="../media/hdphoto10.wdp"/><Relationship Id="rId24" Type="http://schemas.microsoft.com/office/2007/relationships/hdphoto" Target="../media/hdphoto3.wdp"/><Relationship Id="rId5" Type="http://schemas.microsoft.com/office/2007/relationships/hdphoto" Target="../media/hdphoto4.wdp"/><Relationship Id="rId15" Type="http://schemas.openxmlformats.org/officeDocument/2006/relationships/image" Target="../media/image32.png"/><Relationship Id="rId23" Type="http://schemas.openxmlformats.org/officeDocument/2006/relationships/image" Target="../media/image28.png"/><Relationship Id="rId10" Type="http://schemas.openxmlformats.org/officeDocument/2006/relationships/image" Target="../media/image50.png"/><Relationship Id="rId19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openxmlformats.org/officeDocument/2006/relationships/image" Target="../media/image49.png"/><Relationship Id="rId14" Type="http://schemas.openxmlformats.org/officeDocument/2006/relationships/image" Target="../media/image30.png"/><Relationship Id="rId22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50.png"/><Relationship Id="rId18" Type="http://schemas.openxmlformats.org/officeDocument/2006/relationships/image" Target="../media/image62.png"/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12" Type="http://schemas.openxmlformats.org/officeDocument/2006/relationships/image" Target="../media/image29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6" Type="http://schemas.microsoft.com/office/2007/relationships/hdphoto" Target="../media/hdphoto1.wdp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1.png"/><Relationship Id="rId5" Type="http://schemas.openxmlformats.org/officeDocument/2006/relationships/image" Target="../media/image57.JPG"/><Relationship Id="rId15" Type="http://schemas.openxmlformats.org/officeDocument/2006/relationships/image" Target="../media/image45.png"/><Relationship Id="rId10" Type="http://schemas.microsoft.com/office/2007/relationships/hdphoto" Target="../media/hdphoto5.wdp"/><Relationship Id="rId19" Type="http://schemas.openxmlformats.org/officeDocument/2006/relationships/image" Target="../media/image63.png"/><Relationship Id="rId4" Type="http://schemas.openxmlformats.org/officeDocument/2006/relationships/image" Target="../media/image56.png"/><Relationship Id="rId9" Type="http://schemas.openxmlformats.org/officeDocument/2006/relationships/image" Target="../media/image38.png"/><Relationship Id="rId14" Type="http://schemas.microsoft.com/office/2007/relationships/hdphoto" Target="../media/hdphoto10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jpe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724AA0-BEA4-40D4-1DD8-006BA129F9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3" r="179"/>
          <a:stretch/>
        </p:blipFill>
        <p:spPr>
          <a:xfrm>
            <a:off x="-8" y="762006"/>
            <a:ext cx="5948805" cy="6095979"/>
          </a:xfrm>
          <a:custGeom>
            <a:avLst/>
            <a:gdLst/>
            <a:ahLst/>
            <a:cxnLst/>
            <a:rect l="l" t="t" r="r" b="b"/>
            <a:pathLst>
              <a:path w="5948805" h="6095979">
                <a:moveTo>
                  <a:pt x="1573832" y="765"/>
                </a:moveTo>
                <a:cubicBezTo>
                  <a:pt x="1940190" y="-10734"/>
                  <a:pt x="2329345" y="109280"/>
                  <a:pt x="2734663" y="238687"/>
                </a:cubicBezTo>
                <a:cubicBezTo>
                  <a:pt x="4118244" y="680647"/>
                  <a:pt x="5296697" y="1302752"/>
                  <a:pt x="5668316" y="3639516"/>
                </a:cubicBezTo>
                <a:cubicBezTo>
                  <a:pt x="5788298" y="4393559"/>
                  <a:pt x="5890546" y="5142244"/>
                  <a:pt x="5937022" y="5865869"/>
                </a:cubicBezTo>
                <a:lnTo>
                  <a:pt x="5948805" y="6095979"/>
                </a:lnTo>
                <a:lnTo>
                  <a:pt x="0" y="6095979"/>
                </a:lnTo>
                <a:lnTo>
                  <a:pt x="0" y="1621672"/>
                </a:lnTo>
                <a:lnTo>
                  <a:pt x="36310" y="1518814"/>
                </a:lnTo>
                <a:cubicBezTo>
                  <a:pt x="109805" y="1321982"/>
                  <a:pt x="192755" y="1133640"/>
                  <a:pt x="287891" y="956872"/>
                </a:cubicBezTo>
                <a:cubicBezTo>
                  <a:pt x="669453" y="247734"/>
                  <a:pt x="1102800" y="15549"/>
                  <a:pt x="1573832" y="765"/>
                </a:cubicBezTo>
                <a:close/>
              </a:path>
            </a:pathLst>
          </a:cu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47DB6CD-8E9E-4643-B3B6-01BD80429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23838" y="538152"/>
            <a:ext cx="6095989" cy="6543686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E9CA74-293B-B290-1A80-127C819226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11418" y="1441442"/>
            <a:ext cx="6880582" cy="15240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8800" dirty="0">
                <a:solidFill>
                  <a:schemeClr val="tx1"/>
                </a:solidFill>
                <a:latin typeface="+mj-lt"/>
              </a:rPr>
              <a:t>SATURDAY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8800" dirty="0">
                <a:solidFill>
                  <a:schemeClr val="tx1"/>
                </a:solidFill>
                <a:latin typeface="+mj-lt"/>
              </a:rPr>
              <a:t>MEAL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8800" dirty="0">
                <a:solidFill>
                  <a:schemeClr val="tx1"/>
                </a:solidFill>
                <a:latin typeface="+mj-lt"/>
              </a:rPr>
              <a:t>SERVICE</a:t>
            </a:r>
          </a:p>
        </p:txBody>
      </p:sp>
      <p:pic>
        <p:nvPicPr>
          <p:cNvPr id="9" name="Picture 8" descr="A black and orange logo&#10;&#10;Description automatically generated">
            <a:extLst>
              <a:ext uri="{FF2B5EF4-FFF2-40B4-BE49-F238E27FC236}">
                <a16:creationId xmlns:a16="http://schemas.microsoft.com/office/drawing/2014/main" id="{35ED92E0-E4BE-3457-664B-21221B5689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021" y="1256026"/>
            <a:ext cx="2154005" cy="3708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C92C46-0E17-F748-13BE-A27C8ED60A8B}"/>
              </a:ext>
            </a:extLst>
          </p:cNvPr>
          <p:cNvSpPr txBox="1"/>
          <p:nvPr/>
        </p:nvSpPr>
        <p:spPr>
          <a:xfrm>
            <a:off x="7372350" y="5232642"/>
            <a:ext cx="2908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For Food Service Managers</a:t>
            </a:r>
          </a:p>
        </p:txBody>
      </p:sp>
    </p:spTree>
    <p:extLst>
      <p:ext uri="{BB962C8B-B14F-4D97-AF65-F5344CB8AC3E}">
        <p14:creationId xmlns:p14="http://schemas.microsoft.com/office/powerpoint/2010/main" val="12790525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657448-74A4-5329-0E67-B65F463744F2}"/>
              </a:ext>
            </a:extLst>
          </p:cNvPr>
          <p:cNvSpPr txBox="1"/>
          <p:nvPr/>
        </p:nvSpPr>
        <p:spPr>
          <a:xfrm>
            <a:off x="187575" y="0"/>
            <a:ext cx="521969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+mj-lt"/>
              </a:rPr>
              <a:t>SATURDAY SERVICE MEAL COUNT FORM</a:t>
            </a:r>
          </a:p>
        </p:txBody>
      </p:sp>
      <p:pic>
        <p:nvPicPr>
          <p:cNvPr id="3" name="Picture 2" descr="Abstract Colorful Blob Shapes Element Design. 14273466 PNG">
            <a:extLst>
              <a:ext uri="{FF2B5EF4-FFF2-40B4-BE49-F238E27FC236}">
                <a16:creationId xmlns:a16="http://schemas.microsoft.com/office/drawing/2014/main" id="{C56976BB-D77D-9226-88EE-56F90FF16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31841">
            <a:off x="4312533" y="-1088751"/>
            <a:ext cx="8921666" cy="854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Boho Blobs PNGs for Free Download">
            <a:extLst>
              <a:ext uri="{FF2B5EF4-FFF2-40B4-BE49-F238E27FC236}">
                <a16:creationId xmlns:a16="http://schemas.microsoft.com/office/drawing/2014/main" id="{0E2055CE-2585-AAC4-7FA7-3E12F5AFE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73195" y="4745587"/>
            <a:ext cx="2536177" cy="2673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30C207-02FC-9401-213A-2FF22165511F}"/>
              </a:ext>
            </a:extLst>
          </p:cNvPr>
          <p:cNvSpPr txBox="1"/>
          <p:nvPr/>
        </p:nvSpPr>
        <p:spPr>
          <a:xfrm>
            <a:off x="339975" y="2692141"/>
            <a:ext cx="55309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FSM will supply Saturday Program staff with the </a:t>
            </a:r>
            <a:r>
              <a:rPr lang="en-US" sz="2400" i="1" dirty="0"/>
              <a:t>Saturday Service Meal Count Form</a:t>
            </a:r>
            <a:r>
              <a:rPr lang="en-US" sz="2400" dirty="0"/>
              <a:t> along with the </a:t>
            </a:r>
            <a:r>
              <a:rPr lang="en-US" sz="2400" i="1" dirty="0"/>
              <a:t>Saturday Daily Transport Record </a:t>
            </a:r>
            <a:r>
              <a:rPr lang="en-US" sz="2400" dirty="0"/>
              <a:t>to be completed for breakfast and lunch service.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02D63B-1B0F-D5A0-6560-335DCE478C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4886" y="431756"/>
            <a:ext cx="4162431" cy="54295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37700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0E6415B-9E0E-A8CB-4FF9-167AFCE1EA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254"/>
          <a:stretch/>
        </p:blipFill>
        <p:spPr>
          <a:xfrm>
            <a:off x="1206953" y="1380951"/>
            <a:ext cx="6185219" cy="40946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Picture 6" descr="Aesthetic Boho Blob Shape and Outline Flower 11382403 PNG">
            <a:extLst>
              <a:ext uri="{FF2B5EF4-FFF2-40B4-BE49-F238E27FC236}">
                <a16:creationId xmlns:a16="http://schemas.microsoft.com/office/drawing/2014/main" id="{1086AA1F-E3A5-2E2F-C084-3C1DA4D6C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4645">
            <a:off x="-2993371" y="4404058"/>
            <a:ext cx="5795607" cy="579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F6BA80-C85C-8258-8D4A-04B8D1DA3118}"/>
              </a:ext>
            </a:extLst>
          </p:cNvPr>
          <p:cNvSpPr txBox="1"/>
          <p:nvPr/>
        </p:nvSpPr>
        <p:spPr>
          <a:xfrm>
            <a:off x="111894" y="13988"/>
            <a:ext cx="1176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+mj-lt"/>
              </a:rPr>
              <a:t>SATURDAY SERVICE MEAL COUNT REPORT</a:t>
            </a:r>
          </a:p>
        </p:txBody>
      </p:sp>
      <p:pic>
        <p:nvPicPr>
          <p:cNvPr id="7" name="Picture 2" descr="Abstract Colorful Blob Shapes Element Design. 14273466 PNG">
            <a:extLst>
              <a:ext uri="{FF2B5EF4-FFF2-40B4-BE49-F238E27FC236}">
                <a16:creationId xmlns:a16="http://schemas.microsoft.com/office/drawing/2014/main" id="{BB253374-B824-723A-EA7A-47A007FC4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58815">
            <a:off x="8988778" y="4130114"/>
            <a:ext cx="6406444" cy="6614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ograms | Eidos Global">
            <a:extLst>
              <a:ext uri="{FF2B5EF4-FFF2-40B4-BE49-F238E27FC236}">
                <a16:creationId xmlns:a16="http://schemas.microsoft.com/office/drawing/2014/main" id="{0C28FA7E-3161-DB16-FB77-5E51D030C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0147">
            <a:off x="9030133" y="-707663"/>
            <a:ext cx="4698135" cy="157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6D318A6-443C-C19E-B50D-36733B5AAF39}"/>
              </a:ext>
            </a:extLst>
          </p:cNvPr>
          <p:cNvGrpSpPr/>
          <p:nvPr/>
        </p:nvGrpSpPr>
        <p:grpSpPr>
          <a:xfrm>
            <a:off x="1369048" y="2151613"/>
            <a:ext cx="10631158" cy="3539430"/>
            <a:chOff x="953411" y="2039513"/>
            <a:chExt cx="10631158" cy="353943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40F7BA9-D876-42AB-8A0B-26F40A588F33}"/>
                </a:ext>
              </a:extLst>
            </p:cNvPr>
            <p:cNvSpPr txBox="1"/>
            <p:nvPr/>
          </p:nvSpPr>
          <p:spPr>
            <a:xfrm>
              <a:off x="7542794" y="2039513"/>
              <a:ext cx="4041775" cy="35394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800" dirty="0">
                  <a:latin typeface="Century Gothic" panose="020B0502020202020204" pitchFamily="34" charset="0"/>
                </a:rPr>
                <a:t>FSM will complete the portion for  main site, name, and the location code in the header before providing Saturday program staff with the form.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23FA1815-5879-683D-FA6F-9229123DC1F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08153" y="2486025"/>
              <a:ext cx="822447" cy="333716"/>
            </a:xfrm>
            <a:prstGeom prst="straightConnector1">
              <a:avLst/>
            </a:prstGeom>
            <a:ln w="57150">
              <a:solidFill>
                <a:srgbClr val="D78C3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C2689BA-6DAF-AF98-F1FB-33731B6D70DD}"/>
                </a:ext>
              </a:extLst>
            </p:cNvPr>
            <p:cNvSpPr/>
            <p:nvPr/>
          </p:nvSpPr>
          <p:spPr>
            <a:xfrm>
              <a:off x="953411" y="2039514"/>
              <a:ext cx="5954742" cy="281548"/>
            </a:xfrm>
            <a:prstGeom prst="roundRect">
              <a:avLst/>
            </a:prstGeom>
            <a:noFill/>
            <a:ln w="38100">
              <a:solidFill>
                <a:srgbClr val="D78C3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CAD55BD-69EE-E1D7-9C3A-033233A41BB3}"/>
              </a:ext>
            </a:extLst>
          </p:cNvPr>
          <p:cNvGrpSpPr/>
          <p:nvPr/>
        </p:nvGrpSpPr>
        <p:grpSpPr>
          <a:xfrm>
            <a:off x="1352944" y="2498421"/>
            <a:ext cx="10839056" cy="1868855"/>
            <a:chOff x="805866" y="2360192"/>
            <a:chExt cx="10839056" cy="186885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370DBF7-F8DD-E06B-A6A2-DE782A0E679D}"/>
                </a:ext>
              </a:extLst>
            </p:cNvPr>
            <p:cNvSpPr txBox="1"/>
            <p:nvPr/>
          </p:nvSpPr>
          <p:spPr>
            <a:xfrm>
              <a:off x="7340269" y="2413165"/>
              <a:ext cx="4304653" cy="18158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800" dirty="0">
                  <a:latin typeface="Century Gothic" panose="020B0502020202020204" pitchFamily="34" charset="0"/>
                </a:rPr>
                <a:t>Saturday program staff will complete remaining portions of header.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F9DB4084-1AE1-7CD6-E536-5D59E2E1151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75847" y="3040080"/>
              <a:ext cx="702089" cy="404469"/>
            </a:xfrm>
            <a:prstGeom prst="straightConnector1">
              <a:avLst/>
            </a:prstGeom>
            <a:ln w="57150">
              <a:solidFill>
                <a:srgbClr val="D78C3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90D25D22-EBFB-0E5D-EA06-6FAE30D84643}"/>
                </a:ext>
              </a:extLst>
            </p:cNvPr>
            <p:cNvSpPr/>
            <p:nvPr/>
          </p:nvSpPr>
          <p:spPr>
            <a:xfrm>
              <a:off x="805866" y="2360192"/>
              <a:ext cx="5954743" cy="1612734"/>
            </a:xfrm>
            <a:prstGeom prst="roundRect">
              <a:avLst/>
            </a:prstGeom>
            <a:noFill/>
            <a:ln w="38100">
              <a:solidFill>
                <a:srgbClr val="D78C3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354CCD1-0FAA-FD36-7B73-708694AB8C7A}"/>
              </a:ext>
            </a:extLst>
          </p:cNvPr>
          <p:cNvGrpSpPr/>
          <p:nvPr/>
        </p:nvGrpSpPr>
        <p:grpSpPr>
          <a:xfrm>
            <a:off x="1369048" y="2073159"/>
            <a:ext cx="10631158" cy="3450791"/>
            <a:chOff x="-2061995" y="-514577"/>
            <a:chExt cx="10631158" cy="345079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62477E4-0236-2F7C-616D-665354852A28}"/>
                </a:ext>
              </a:extLst>
            </p:cNvPr>
            <p:cNvSpPr txBox="1"/>
            <p:nvPr/>
          </p:nvSpPr>
          <p:spPr>
            <a:xfrm>
              <a:off x="4476463" y="-514577"/>
              <a:ext cx="4092700" cy="31085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800" dirty="0">
                  <a:latin typeface="Century Gothic" panose="020B0502020202020204" pitchFamily="34" charset="0"/>
                </a:rPr>
                <a:t>Saturday Program Staff will then mark off each student as they receive a reimbursable meal on the grid portion of the form.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A7CE6E53-D102-72C1-D69C-32B0F3E29BC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82174" y="1122209"/>
              <a:ext cx="1859808" cy="642860"/>
            </a:xfrm>
            <a:prstGeom prst="straightConnector1">
              <a:avLst/>
            </a:prstGeom>
            <a:ln w="57150">
              <a:solidFill>
                <a:srgbClr val="D78C3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F1AD90A8-803A-B3E9-5971-41C81E382B81}"/>
                </a:ext>
              </a:extLst>
            </p:cNvPr>
            <p:cNvSpPr/>
            <p:nvPr/>
          </p:nvSpPr>
          <p:spPr>
            <a:xfrm>
              <a:off x="-2061995" y="1453155"/>
              <a:ext cx="4278275" cy="1483059"/>
            </a:xfrm>
            <a:prstGeom prst="roundRect">
              <a:avLst/>
            </a:prstGeom>
            <a:noFill/>
            <a:ln w="57150">
              <a:solidFill>
                <a:srgbClr val="D78C3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3AAB9347-583C-CCF9-3B95-49CD58021A3E}"/>
              </a:ext>
            </a:extLst>
          </p:cNvPr>
          <p:cNvSpPr txBox="1"/>
          <p:nvPr/>
        </p:nvSpPr>
        <p:spPr>
          <a:xfrm>
            <a:off x="8322097" y="2513653"/>
            <a:ext cx="35499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Number of meals received must </a:t>
            </a:r>
            <a:r>
              <a:rPr lang="en-US" sz="2800" b="1" i="1" dirty="0">
                <a:latin typeface="Century Gothic" panose="020B0502020202020204" pitchFamily="34" charset="0"/>
              </a:rPr>
              <a:t>not</a:t>
            </a:r>
            <a:r>
              <a:rPr lang="en-US" sz="2800" dirty="0">
                <a:latin typeface="Century Gothic" panose="020B0502020202020204" pitchFamily="34" charset="0"/>
              </a:rPr>
              <a:t> exceed the amount of attendance.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F320701-04A6-4C32-961B-C6496DC839EF}"/>
              </a:ext>
            </a:extLst>
          </p:cNvPr>
          <p:cNvSpPr txBox="1"/>
          <p:nvPr/>
        </p:nvSpPr>
        <p:spPr>
          <a:xfrm>
            <a:off x="7633995" y="733153"/>
            <a:ext cx="10206036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800" cap="all" spc="1500" dirty="0">
                <a:latin typeface="+mj-lt"/>
                <a:ea typeface="+mj-ea"/>
                <a:cs typeface="+mj-cs"/>
              </a:rPr>
              <a:t>continued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37A3301-6A9B-1944-0274-5DAC3CCF9391}"/>
              </a:ext>
            </a:extLst>
          </p:cNvPr>
          <p:cNvGrpSpPr/>
          <p:nvPr/>
        </p:nvGrpSpPr>
        <p:grpSpPr>
          <a:xfrm>
            <a:off x="5586791" y="2073159"/>
            <a:ext cx="6322114" cy="3539430"/>
            <a:chOff x="5398401" y="2121893"/>
            <a:chExt cx="6322114" cy="353943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144EEA7-E55C-B01C-4193-54BD2D212D39}"/>
                </a:ext>
              </a:extLst>
            </p:cNvPr>
            <p:cNvSpPr txBox="1"/>
            <p:nvPr/>
          </p:nvSpPr>
          <p:spPr>
            <a:xfrm>
              <a:off x="7949910" y="2121893"/>
              <a:ext cx="3770605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182880">
                <a:buFont typeface="Arial" panose="020B0604020202020204" pitchFamily="34" charset="0"/>
                <a:buChar char="•"/>
              </a:pPr>
              <a:r>
                <a:rPr lang="en-US" sz="2800" dirty="0">
                  <a:latin typeface="Century Gothic" panose="020B0502020202020204" pitchFamily="34" charset="0"/>
                </a:rPr>
                <a:t>Once service has ended. Saturday Program Staff will record the total number of reimbursable meals served and sign.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341E0434-78BC-17FF-48DD-E8685C365A42}"/>
                </a:ext>
              </a:extLst>
            </p:cNvPr>
            <p:cNvSpPr/>
            <p:nvPr/>
          </p:nvSpPr>
          <p:spPr>
            <a:xfrm>
              <a:off x="5398401" y="4005380"/>
              <a:ext cx="1886933" cy="1567597"/>
            </a:xfrm>
            <a:prstGeom prst="roundRect">
              <a:avLst/>
            </a:prstGeom>
            <a:noFill/>
            <a:ln w="57150">
              <a:solidFill>
                <a:srgbClr val="D78C3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8F017F02-1413-F43C-42D7-87185AEC27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83442" y="4082623"/>
              <a:ext cx="602323" cy="349627"/>
            </a:xfrm>
            <a:prstGeom prst="straightConnector1">
              <a:avLst/>
            </a:prstGeom>
            <a:ln w="38100">
              <a:solidFill>
                <a:srgbClr val="D78C3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1927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3E867EF1-4E99-D806-1DF3-E2F4EA11C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9" r="12809"/>
          <a:stretch/>
        </p:blipFill>
        <p:spPr bwMode="auto">
          <a:xfrm>
            <a:off x="2" y="10"/>
            <a:ext cx="5578823" cy="6028246"/>
          </a:xfrm>
          <a:custGeom>
            <a:avLst/>
            <a:gdLst/>
            <a:ahLst/>
            <a:cxnLst/>
            <a:rect l="l" t="t" r="r" b="b"/>
            <a:pathLst>
              <a:path w="5578823" h="6028256">
                <a:moveTo>
                  <a:pt x="0" y="0"/>
                </a:moveTo>
                <a:lnTo>
                  <a:pt x="3897606" y="0"/>
                </a:lnTo>
                <a:lnTo>
                  <a:pt x="4274232" y="360545"/>
                </a:lnTo>
                <a:cubicBezTo>
                  <a:pt x="4408856" y="488910"/>
                  <a:pt x="4542134" y="615181"/>
                  <a:pt x="4673934" y="738354"/>
                </a:cubicBezTo>
                <a:cubicBezTo>
                  <a:pt x="5042663" y="1082881"/>
                  <a:pt x="5282330" y="1428108"/>
                  <a:pt x="5421862" y="1773839"/>
                </a:cubicBezTo>
                <a:cubicBezTo>
                  <a:pt x="5631101" y="2292214"/>
                  <a:pt x="5614731" y="2811325"/>
                  <a:pt x="5469198" y="3329255"/>
                </a:cubicBezTo>
                <a:cubicBezTo>
                  <a:pt x="5323662" y="3847185"/>
                  <a:pt x="5048962" y="4363935"/>
                  <a:pt x="4741546" y="4877588"/>
                </a:cubicBezTo>
                <a:cubicBezTo>
                  <a:pt x="4027238" y="6071494"/>
                  <a:pt x="2764972" y="6102970"/>
                  <a:pt x="1325600" y="5980388"/>
                </a:cubicBezTo>
                <a:cubicBezTo>
                  <a:pt x="903947" y="5944442"/>
                  <a:pt x="499735" y="5907589"/>
                  <a:pt x="137593" y="5804042"/>
                </a:cubicBezTo>
                <a:lnTo>
                  <a:pt x="0" y="576016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657BAF-5CFD-215F-F38E-0D830287E8DD}"/>
              </a:ext>
            </a:extLst>
          </p:cNvPr>
          <p:cNvSpPr txBox="1"/>
          <p:nvPr/>
        </p:nvSpPr>
        <p:spPr>
          <a:xfrm>
            <a:off x="6372703" y="1450126"/>
            <a:ext cx="5637124" cy="38100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US" dirty="0">
                <a:latin typeface="Century Gothic" panose="020B0502020202020204" pitchFamily="34" charset="0"/>
              </a:rPr>
              <a:t>Saturday Program Staff is required to follow all HACCP guidelines. </a:t>
            </a:r>
          </a:p>
          <a:p>
            <a:pPr marL="285750" indent="-22860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Food Service Manager will leave Saturday Service Menu items in an accessible refrigerator unit for Saturday program staff</a:t>
            </a:r>
          </a:p>
          <a:p>
            <a:pPr marL="285750" indent="-22860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Three(3)</a:t>
            </a:r>
            <a:r>
              <a:rPr lang="en-US" b="0" i="0" u="none" strike="noStrike" dirty="0">
                <a:effectLst/>
                <a:latin typeface="Century Gothic" panose="020B0502020202020204" pitchFamily="34" charset="0"/>
              </a:rPr>
              <a:t> clean, sanitized, and calibrated</a:t>
            </a:r>
            <a:r>
              <a:rPr lang="en-US" dirty="0">
                <a:latin typeface="Century Gothic" panose="020B0502020202020204" pitchFamily="34" charset="0"/>
              </a:rPr>
              <a:t> thermometers will be provided by the Food Services Manager to Saturday Program Staff along with sanitation wipes.</a:t>
            </a:r>
          </a:p>
          <a:p>
            <a:pPr marL="285750" indent="-22860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ALL  potentially hazardous items, hot and cold, must be temped and recorded onto the </a:t>
            </a:r>
            <a:r>
              <a:rPr lang="en-US" i="1" dirty="0">
                <a:latin typeface="Century Gothic" panose="020B0502020202020204" pitchFamily="34" charset="0"/>
              </a:rPr>
              <a:t>Daily Transport Record</a:t>
            </a:r>
            <a:r>
              <a:rPr lang="en-US" dirty="0">
                <a:latin typeface="Century Gothic" panose="020B0502020202020204" pitchFamily="34" charset="0"/>
              </a:rPr>
              <a:t>.</a:t>
            </a:r>
          </a:p>
          <a:p>
            <a:pPr marL="285750" indent="-22860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The Food Service Manager will a</a:t>
            </a:r>
            <a:r>
              <a:rPr lang="en-US" b="0" i="0" u="none" strike="noStrike" dirty="0">
                <a:effectLst/>
                <a:latin typeface="Century Gothic" panose="020B0502020202020204" pitchFamily="34" charset="0"/>
              </a:rPr>
              <a:t>dd one carton of milk for temperature-taking purposes. </a:t>
            </a:r>
          </a:p>
          <a:p>
            <a:pPr marL="285750" indent="-22860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72A2FD-DEA6-5A36-7F90-99101E037F5F}"/>
              </a:ext>
            </a:extLst>
          </p:cNvPr>
          <p:cNvSpPr txBox="1"/>
          <p:nvPr/>
        </p:nvSpPr>
        <p:spPr>
          <a:xfrm>
            <a:off x="6035198" y="-73874"/>
            <a:ext cx="5814646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cap="all" spc="1500" dirty="0">
                <a:latin typeface="+mj-lt"/>
                <a:ea typeface="+mj-ea"/>
                <a:cs typeface="+mj-cs"/>
              </a:rPr>
              <a:t>HACCP Guidelines</a:t>
            </a:r>
          </a:p>
        </p:txBody>
      </p:sp>
      <p:pic>
        <p:nvPicPr>
          <p:cNvPr id="3" name="Picture 4" descr="Programs | Eidos Global">
            <a:extLst>
              <a:ext uri="{FF2B5EF4-FFF2-40B4-BE49-F238E27FC236}">
                <a16:creationId xmlns:a16="http://schemas.microsoft.com/office/drawing/2014/main" id="{E71DDB94-15FC-D150-0D20-9B4AB6661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95375">
            <a:off x="809775" y="3933369"/>
            <a:ext cx="5753100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A25A4AC8-A3A9-7951-6C20-D3FF7378258E}"/>
              </a:ext>
            </a:extLst>
          </p:cNvPr>
          <p:cNvSpPr/>
          <p:nvPr/>
        </p:nvSpPr>
        <p:spPr>
          <a:xfrm>
            <a:off x="8962665" y="121914"/>
            <a:ext cx="457200" cy="457200"/>
          </a:xfrm>
          <a:prstGeom prst="flowChartConnector">
            <a:avLst/>
          </a:prstGeom>
          <a:solidFill>
            <a:srgbClr val="F0DDB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302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Abstract Colorful Blob Shapes Element Design. 14273466 PNG">
            <a:extLst>
              <a:ext uri="{FF2B5EF4-FFF2-40B4-BE49-F238E27FC236}">
                <a16:creationId xmlns:a16="http://schemas.microsoft.com/office/drawing/2014/main" id="{3258B6CF-FFC5-9ACC-C98C-F3EE68907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88307">
            <a:off x="-1972592" y="-943351"/>
            <a:ext cx="9700520" cy="929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1BD19A-60EC-835A-3766-9E456A211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7876" y="-152551"/>
            <a:ext cx="10668000" cy="1524000"/>
          </a:xfrm>
        </p:spPr>
        <p:txBody>
          <a:bodyPr/>
          <a:lstStyle/>
          <a:p>
            <a:r>
              <a:rPr lang="en-US" dirty="0"/>
              <a:t>MENU AT A GLANCE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EAF951-413A-2484-DD68-B16B55EB6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016" y="936746"/>
            <a:ext cx="4108893" cy="52969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C72548-009E-F970-D85C-404524AEF4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9"/>
          <a:stretch/>
        </p:blipFill>
        <p:spPr>
          <a:xfrm>
            <a:off x="130579" y="2042040"/>
            <a:ext cx="4862647" cy="3200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1D94EEBB-EDF2-E2F5-6E3E-5BF10F58F051}"/>
              </a:ext>
            </a:extLst>
          </p:cNvPr>
          <p:cNvGrpSpPr/>
          <p:nvPr/>
        </p:nvGrpSpPr>
        <p:grpSpPr>
          <a:xfrm>
            <a:off x="514079" y="2607738"/>
            <a:ext cx="10732817" cy="2308324"/>
            <a:chOff x="535459" y="2616241"/>
            <a:chExt cx="10732817" cy="230832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31D76ED-AAC7-0C15-79D6-82800A10BD01}"/>
                </a:ext>
              </a:extLst>
            </p:cNvPr>
            <p:cNvSpPr txBox="1"/>
            <p:nvPr/>
          </p:nvSpPr>
          <p:spPr>
            <a:xfrm>
              <a:off x="7798798" y="2616241"/>
              <a:ext cx="3469478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>
                <a:spcBef>
                  <a:spcPts val="0"/>
                </a:spcBef>
                <a:spcAft>
                  <a:spcPts val="1000"/>
                </a:spcAft>
                <a:buNone/>
              </a:pPr>
              <a:r>
                <a:rPr lang="en-US" altLang="en-US" sz="2400" dirty="0">
                  <a:latin typeface="Century Gothic" panose="020B0502020202020204" pitchFamily="34" charset="0"/>
                </a:rPr>
                <a:t>FSM will choose from the entrée options provided on the </a:t>
              </a:r>
              <a:r>
                <a:rPr lang="en-US" altLang="en-US" sz="2400" i="1" dirty="0">
                  <a:latin typeface="Century Gothic" panose="020B0502020202020204" pitchFamily="34" charset="0"/>
                </a:rPr>
                <a:t>Saturday Recovery Menu </a:t>
              </a:r>
              <a:r>
                <a:rPr lang="en-US" altLang="en-US" sz="2400" dirty="0">
                  <a:latin typeface="Century Gothic" panose="020B0502020202020204" pitchFamily="34" charset="0"/>
                </a:rPr>
                <a:t>for Saturday service. </a:t>
              </a:r>
              <a:endParaRPr lang="en-US" altLang="en-US" sz="2400" b="1" dirty="0">
                <a:latin typeface="Century Gothic" panose="020B0502020202020204" pitchFamily="34" charset="0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CB55898-FAE4-26A3-4601-9636F228AF6A}"/>
                </a:ext>
              </a:extLst>
            </p:cNvPr>
            <p:cNvSpPr/>
            <p:nvPr/>
          </p:nvSpPr>
          <p:spPr>
            <a:xfrm>
              <a:off x="535459" y="2899719"/>
              <a:ext cx="1062682" cy="529281"/>
            </a:xfrm>
            <a:prstGeom prst="roundRect">
              <a:avLst/>
            </a:prstGeom>
            <a:noFill/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FA170133-C504-262F-6DA7-B3689771199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54659" y="3160398"/>
              <a:ext cx="5724434" cy="542338"/>
            </a:xfrm>
            <a:prstGeom prst="straightConnector1">
              <a:avLst/>
            </a:prstGeom>
            <a:ln w="381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EB12605-C133-847B-A39E-D7D771F0A7B9}"/>
              </a:ext>
            </a:extLst>
          </p:cNvPr>
          <p:cNvSpPr txBox="1"/>
          <p:nvPr/>
        </p:nvSpPr>
        <p:spPr>
          <a:xfrm>
            <a:off x="6123771" y="971517"/>
            <a:ext cx="5526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</a:t>
            </a:r>
            <a:r>
              <a:rPr lang="en-US" i="1" dirty="0"/>
              <a:t>Saturday Recovery Menu </a:t>
            </a:r>
            <a:r>
              <a:rPr lang="en-US" dirty="0"/>
              <a:t>can be found on the FSD webpage under the Menu tab.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E558BF-1A03-07AA-7F25-6C2CBDEE426F}"/>
              </a:ext>
            </a:extLst>
          </p:cNvPr>
          <p:cNvSpPr txBox="1"/>
          <p:nvPr/>
        </p:nvSpPr>
        <p:spPr>
          <a:xfrm>
            <a:off x="8167126" y="4051043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8F0A508-F70A-60CD-76EC-4263097BEC93}"/>
              </a:ext>
            </a:extLst>
          </p:cNvPr>
          <p:cNvSpPr txBox="1"/>
          <p:nvPr/>
        </p:nvSpPr>
        <p:spPr>
          <a:xfrm>
            <a:off x="10089859" y="4017853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3AC78E8-8D9E-98EC-E6ED-51506D4F7DB2}"/>
              </a:ext>
            </a:extLst>
          </p:cNvPr>
          <p:cNvGrpSpPr/>
          <p:nvPr/>
        </p:nvGrpSpPr>
        <p:grpSpPr>
          <a:xfrm>
            <a:off x="6704933" y="3466767"/>
            <a:ext cx="1635384" cy="1701844"/>
            <a:chOff x="6704933" y="3466767"/>
            <a:chExt cx="1635384" cy="1701844"/>
          </a:xfrm>
        </p:grpSpPr>
        <p:pic>
          <p:nvPicPr>
            <p:cNvPr id="22" name="Picture 21" descr="Cinnamon Toast Crunch™ Cereal Single Serve Cup 2 oz | General Mills  Foodservice">
              <a:extLst>
                <a:ext uri="{FF2B5EF4-FFF2-40B4-BE49-F238E27FC236}">
                  <a16:creationId xmlns:a16="http://schemas.microsoft.com/office/drawing/2014/main" id="{AE0DCAA2-DDBC-3F9F-09C3-F8A57FF86A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200" b="97900" l="2900" r="97367">
                          <a14:foregroundMark x1="27500" y1="2633" x2="49067" y2="2267"/>
                          <a14:foregroundMark x1="49067" y1="2267" x2="69433" y2="2500"/>
                          <a14:foregroundMark x1="3600" y1="9433" x2="18333" y2="3333"/>
                          <a14:foregroundMark x1="4033" y1="14733" x2="3600" y2="10000"/>
                          <a14:foregroundMark x1="3067" y1="8333" x2="3067" y2="8333"/>
                          <a14:foregroundMark x1="2933" y1="10833" x2="12633" y2="4033"/>
                          <a14:foregroundMark x1="8467" y1="28200" x2="10000" y2="39167"/>
                          <a14:foregroundMark x1="19433" y1="92100" x2="58467" y2="91533"/>
                          <a14:foregroundMark x1="58467" y1="91533" x2="76967" y2="81267"/>
                          <a14:foregroundMark x1="76967" y1="81267" x2="87500" y2="43600"/>
                          <a14:foregroundMark x1="87500" y1="43600" x2="76767" y2="42833"/>
                          <a14:foregroundMark x1="76767" y1="42833" x2="49933" y2="48567"/>
                          <a14:foregroundMark x1="49933" y1="48567" x2="23033" y2="45567"/>
                          <a14:foregroundMark x1="23033" y1="45567" x2="17733" y2="66767"/>
                          <a14:foregroundMark x1="17733" y1="66767" x2="22100" y2="83433"/>
                          <a14:foregroundMark x1="22100" y1="83433" x2="20267" y2="92100"/>
                          <a14:foregroundMark x1="25700" y1="81100" x2="77633" y2="71933"/>
                          <a14:foregroundMark x1="21267" y1="63067" x2="71200" y2="56800"/>
                          <a14:foregroundMark x1="71200" y1="56800" x2="73600" y2="51100"/>
                          <a14:foregroundMark x1="20433" y1="60700" x2="25567" y2="57500"/>
                          <a14:foregroundMark x1="56800" y1="53067" x2="56800" y2="53067"/>
                          <a14:foregroundMark x1="75133" y1="48900" x2="66533" y2="50833"/>
                          <a14:foregroundMark x1="63600" y1="51400" x2="54167" y2="54733"/>
                          <a14:foregroundMark x1="54167" y1="54733" x2="54167" y2="54733"/>
                          <a14:foregroundMark x1="69867" y1="53333" x2="69867" y2="53333"/>
                          <a14:foregroundMark x1="22933" y1="54167" x2="22933" y2="54167"/>
                          <a14:foregroundMark x1="22933" y1="54167" x2="22500" y2="59033"/>
                          <a14:foregroundMark x1="37367" y1="59867" x2="37933" y2="57233"/>
                          <a14:foregroundMark x1="37933" y1="56933" x2="40267" y2="55833"/>
                          <a14:foregroundMark x1="40700" y1="56933" x2="40700" y2="56933"/>
                          <a14:foregroundMark x1="41933" y1="59600" x2="61267" y2="60833"/>
                          <a14:foregroundMark x1="61267" y1="60833" x2="56267" y2="64033"/>
                          <a14:foregroundMark x1="28733" y1="68067" x2="53767" y2="64300"/>
                          <a14:foregroundMark x1="53767" y1="64300" x2="53467" y2="64600"/>
                          <a14:foregroundMark x1="53467" y1="64600" x2="27233" y2="79600"/>
                          <a14:foregroundMark x1="27233" y1="79600" x2="27233" y2="79600"/>
                          <a14:foregroundMark x1="27100" y1="75000" x2="41533" y2="71100"/>
                          <a14:foregroundMark x1="41533" y1="71100" x2="41533" y2="71100"/>
                          <a14:foregroundMark x1="30700" y1="93067" x2="54067" y2="93067"/>
                          <a14:foregroundMark x1="54067" y1="93067" x2="69600" y2="91800"/>
                          <a14:foregroundMark x1="43900" y1="89867" x2="58600" y2="89167"/>
                          <a14:foregroundMark x1="26933" y1="95567" x2="49400" y2="97567"/>
                          <a14:foregroundMark x1="49400" y1="97567" x2="67967" y2="93833"/>
                          <a14:foregroundMark x1="67967" y1="93833" x2="79033" y2="88200"/>
                          <a14:foregroundMark x1="42100" y1="89167" x2="42367" y2="91533"/>
                          <a14:foregroundMark x1="37367" y1="86400" x2="35833" y2="81933"/>
                          <a14:foregroundMark x1="41933" y1="86800" x2="41933" y2="86800"/>
                          <a14:foregroundMark x1="28467" y1="87233" x2="25567" y2="84867"/>
                          <a14:foregroundMark x1="60967" y1="84300" x2="68167" y2="83867"/>
                          <a14:foregroundMark x1="68167" y1="83867" x2="74933" y2="81367"/>
                          <a14:foregroundMark x1="74933" y1="81367" x2="86067" y2="53833"/>
                          <a14:foregroundMark x1="86067" y1="53833" x2="82800" y2="47600"/>
                          <a14:foregroundMark x1="82800" y1="47600" x2="68200" y2="49100"/>
                          <a14:foregroundMark x1="68200" y1="49100" x2="60900" y2="64167"/>
                          <a14:foregroundMark x1="60900" y1="64167" x2="65800" y2="73833"/>
                          <a14:foregroundMark x1="65800" y1="73833" x2="65333" y2="82067"/>
                          <a14:foregroundMark x1="65333" y1="82067" x2="61667" y2="84167"/>
                          <a14:foregroundMark x1="73767" y1="62500" x2="73767" y2="62500"/>
                          <a14:foregroundMark x1="68467" y1="61667" x2="76267" y2="58067"/>
                          <a14:foregroundMark x1="69033" y1="77100" x2="74867" y2="75267"/>
                          <a14:foregroundMark x1="75433" y1="69300" x2="78767" y2="57633"/>
                          <a14:foregroundMark x1="82767" y1="73200" x2="85000" y2="59733"/>
                          <a14:foregroundMark x1="81400" y1="87233" x2="81400" y2="87233"/>
                          <a14:foregroundMark x1="59300" y1="96933" x2="46267" y2="95267"/>
                          <a14:foregroundMark x1="32367" y1="97500" x2="34733" y2="97933"/>
                          <a14:foregroundMark x1="34433" y1="6267" x2="92767" y2="7367"/>
                          <a14:foregroundMark x1="71267" y1="2233" x2="82767" y2="4033"/>
                          <a14:foregroundMark x1="34033" y1="11267" x2="52300" y2="8767"/>
                          <a14:foregroundMark x1="52300" y1="8767" x2="53600" y2="8767"/>
                          <a14:foregroundMark x1="91800" y1="7233" x2="93833" y2="15300"/>
                          <a14:foregroundMark x1="93833" y1="15300" x2="92367" y2="16533"/>
                          <a14:foregroundMark x1="95000" y1="7633" x2="95200" y2="15067"/>
                          <a14:foregroundMark x1="95200" y1="15067" x2="92633" y2="16100"/>
                          <a14:foregroundMark x1="96267" y1="11800" x2="96267" y2="11800"/>
                          <a14:foregroundMark x1="97367" y1="11400" x2="97100" y2="9733"/>
                          <a14:foregroundMark x1="27233" y1="11933" x2="40200" y2="11933"/>
                          <a14:foregroundMark x1="40200" y1="11933" x2="56533" y2="11100"/>
                          <a14:foregroundMark x1="40700" y1="39433" x2="49300" y2="39433"/>
                          <a14:foregroundMark x1="31667" y1="64867" x2="33767" y2="64867"/>
                          <a14:foregroundMark x1="47633" y1="69300" x2="56533" y2="68767"/>
                          <a14:foregroundMark x1="4433" y1="8333" x2="10667" y2="6400"/>
                          <a14:foregroundMark x1="5267" y1="6933" x2="10267" y2="6800"/>
                          <a14:foregroundMark x1="6800" y1="6933" x2="10667" y2="6100"/>
                          <a14:foregroundMark x1="9300" y1="5567" x2="6633" y2="6267"/>
                          <a14:backgroundMark x1="26933" y1="98467" x2="26933" y2="98467"/>
                          <a14:backgroundMark x1="66400" y1="99300" x2="72100" y2="99300"/>
                          <a14:backgroundMark x1="26100" y1="99167" x2="37367" y2="99167"/>
                          <a14:backgroundMark x1="65133" y1="99433" x2="65133" y2="99433"/>
                          <a14:backgroundMark x1="62933" y1="99600" x2="62933" y2="99600"/>
                          <a14:backgroundMark x1="60833" y1="99600" x2="60833" y2="99600"/>
                          <a14:backgroundMark x1="60133" y1="99867" x2="60133" y2="99867"/>
                          <a14:backgroundMark x1="59167" y1="99867" x2="59167" y2="99867"/>
                          <a14:backgroundMark x1="39167" y1="99867" x2="39167" y2="99867"/>
                          <a14:backgroundMark x1="2467" y1="2500" x2="11933" y2="0"/>
                          <a14:backgroundMark x1="90267" y1="833" x2="99833" y2="3467"/>
                          <a14:backgroundMark x1="99567" y1="9433" x2="99567" y2="9433"/>
                          <a14:backgroundMark x1="62067" y1="267" x2="62067" y2="267"/>
                          <a14:backgroundMark x1="39000" y1="433" x2="39000" y2="433"/>
                          <a14:backgroundMark x1="39000" y1="133" x2="39000" y2="133"/>
                        </a14:backgroundRemoval>
                      </a14:imgEffect>
                      <a14:imgEffect>
                        <a14:artisticTexturize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493"/>
            <a:stretch/>
          </p:blipFill>
          <p:spPr bwMode="auto">
            <a:xfrm>
              <a:off x="6767748" y="3466767"/>
              <a:ext cx="1464283" cy="1471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D3CA75D-37C1-9D87-263C-74A4E8874492}"/>
                </a:ext>
              </a:extLst>
            </p:cNvPr>
            <p:cNvSpPr txBox="1"/>
            <p:nvPr/>
          </p:nvSpPr>
          <p:spPr>
            <a:xfrm>
              <a:off x="6704933" y="4891612"/>
              <a:ext cx="16353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entury Gothic" panose="020B0502020202020204" pitchFamily="34" charset="0"/>
                </a:rPr>
                <a:t>Deluxe Cereal Bowl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46020B7-4547-055D-47FA-90D4AECA8D0A}"/>
              </a:ext>
            </a:extLst>
          </p:cNvPr>
          <p:cNvGrpSpPr/>
          <p:nvPr/>
        </p:nvGrpSpPr>
        <p:grpSpPr>
          <a:xfrm>
            <a:off x="8501461" y="3310095"/>
            <a:ext cx="1839125" cy="2154180"/>
            <a:chOff x="8463785" y="3342266"/>
            <a:chExt cx="1839125" cy="2154180"/>
          </a:xfrm>
        </p:grpSpPr>
        <p:pic>
          <p:nvPicPr>
            <p:cNvPr id="1026" name="Picture 2" descr="The Cherry Yogurt 12025561 PNG">
              <a:extLst>
                <a:ext uri="{FF2B5EF4-FFF2-40B4-BE49-F238E27FC236}">
                  <a16:creationId xmlns:a16="http://schemas.microsoft.com/office/drawing/2014/main" id="{45CEBE07-C44C-E840-0C33-02F896EF41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3785" y="3342266"/>
              <a:ext cx="1720505" cy="17205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Saltine cracker Cookie - Cookies vector model png download - 900*900 - Free Transparent Saltine ...">
              <a:extLst>
                <a:ext uri="{FF2B5EF4-FFF2-40B4-BE49-F238E27FC236}">
                  <a16:creationId xmlns:a16="http://schemas.microsoft.com/office/drawing/2014/main" id="{EDE25107-9AE2-D0DD-63B9-FC1E735923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9205" y="4142741"/>
              <a:ext cx="1353705" cy="1353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1E12661-AED4-FAB7-2944-FD5CD7D92B62}"/>
                </a:ext>
              </a:extLst>
            </p:cNvPr>
            <p:cNvSpPr txBox="1"/>
            <p:nvPr/>
          </p:nvSpPr>
          <p:spPr>
            <a:xfrm>
              <a:off x="8604305" y="5159429"/>
              <a:ext cx="14930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Yogurt &amp; </a:t>
              </a:r>
              <a:r>
                <a:rPr lang="en-US" sz="1200" dirty="0">
                  <a:latin typeface="Century Gothic" panose="020B0502020202020204" pitchFamily="34" charset="0"/>
                </a:rPr>
                <a:t>Crackers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F040FFB-ED1F-A671-D5D1-DF7AE4A06756}"/>
              </a:ext>
            </a:extLst>
          </p:cNvPr>
          <p:cNvGrpSpPr/>
          <p:nvPr/>
        </p:nvGrpSpPr>
        <p:grpSpPr>
          <a:xfrm>
            <a:off x="10387137" y="3329968"/>
            <a:ext cx="1323911" cy="2026885"/>
            <a:chOff x="10422913" y="3354374"/>
            <a:chExt cx="1323911" cy="2026885"/>
          </a:xfrm>
        </p:grpSpPr>
        <p:pic>
          <p:nvPicPr>
            <p:cNvPr id="1034" name="Picture 10" descr="Set Of Granola Bars 167545 Vector Art at Vecteezy">
              <a:extLst>
                <a:ext uri="{FF2B5EF4-FFF2-40B4-BE49-F238E27FC236}">
                  <a16:creationId xmlns:a16="http://schemas.microsoft.com/office/drawing/2014/main" id="{7DFE7039-3488-5D80-019E-C256C1695D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2143" b="88878" l="73714" r="90857">
                          <a14:foregroundMark x1="84735" y1="52143" x2="84735" y2="52143"/>
                          <a14:foregroundMark x1="84082" y1="88878" x2="84082" y2="88878"/>
                          <a14:foregroundMark x1="73633" y1="86327" x2="73633" y2="863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600" t="47609" r="6946" b="6889"/>
            <a:stretch/>
          </p:blipFill>
          <p:spPr bwMode="auto">
            <a:xfrm>
              <a:off x="10628481" y="3354374"/>
              <a:ext cx="1118343" cy="18975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9E5067E-9B19-27E0-2D57-52E55350F231}"/>
                </a:ext>
              </a:extLst>
            </p:cNvPr>
            <p:cNvSpPr txBox="1"/>
            <p:nvPr/>
          </p:nvSpPr>
          <p:spPr>
            <a:xfrm>
              <a:off x="10422913" y="5104260"/>
              <a:ext cx="12378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entury Gothic" panose="020B0502020202020204" pitchFamily="34" charset="0"/>
                </a:rPr>
                <a:t>Nutri-grain Bar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7BA1555-7F74-DA04-36CB-B41BA35E48AA}"/>
              </a:ext>
            </a:extLst>
          </p:cNvPr>
          <p:cNvGrpSpPr/>
          <p:nvPr/>
        </p:nvGrpSpPr>
        <p:grpSpPr>
          <a:xfrm>
            <a:off x="1576761" y="2279325"/>
            <a:ext cx="9795083" cy="1477328"/>
            <a:chOff x="1576346" y="2295532"/>
            <a:chExt cx="9795083" cy="1477328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06BAEE4D-F7D1-6C36-3B06-0B62A7838C77}"/>
                </a:ext>
              </a:extLst>
            </p:cNvPr>
            <p:cNvSpPr/>
            <p:nvPr/>
          </p:nvSpPr>
          <p:spPr>
            <a:xfrm>
              <a:off x="1576346" y="3124200"/>
              <a:ext cx="2983384" cy="243841"/>
            </a:xfrm>
            <a:prstGeom prst="round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0100CEF-D325-AA8E-F0CA-1B21E2BB8E4C}"/>
                </a:ext>
              </a:extLst>
            </p:cNvPr>
            <p:cNvSpPr txBox="1"/>
            <p:nvPr/>
          </p:nvSpPr>
          <p:spPr>
            <a:xfrm>
              <a:off x="6508782" y="2295532"/>
              <a:ext cx="4862647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Once the FSM has chosen an Entrée Option. They will then choose a popular option they would like to serve. For instance:</a:t>
              </a:r>
            </a:p>
            <a:p>
              <a:endParaRPr lang="en-US" dirty="0"/>
            </a:p>
            <a:p>
              <a:endParaRPr lang="en-US" dirty="0"/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4AC150E6-05B9-AAE0-DD3F-29581F3F5973}"/>
                </a:ext>
              </a:extLst>
            </p:cNvPr>
            <p:cNvCxnSpPr/>
            <p:nvPr/>
          </p:nvCxnSpPr>
          <p:spPr>
            <a:xfrm flipH="1">
              <a:off x="4691900" y="2849604"/>
              <a:ext cx="1754620" cy="386823"/>
            </a:xfrm>
            <a:prstGeom prst="straightConnector1">
              <a:avLst/>
            </a:prstGeom>
            <a:ln w="381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D07BAC7B-8C46-64F7-5551-6807A576A30F}"/>
              </a:ext>
            </a:extLst>
          </p:cNvPr>
          <p:cNvSpPr txBox="1"/>
          <p:nvPr/>
        </p:nvSpPr>
        <p:spPr>
          <a:xfrm>
            <a:off x="7411729" y="5554141"/>
            <a:ext cx="3259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DO NOT SERVE ALL OPTIONS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DA86BE3-5415-A879-C6EE-D77073B890B4}"/>
              </a:ext>
            </a:extLst>
          </p:cNvPr>
          <p:cNvSpPr txBox="1"/>
          <p:nvPr/>
        </p:nvSpPr>
        <p:spPr>
          <a:xfrm>
            <a:off x="6859590" y="2488019"/>
            <a:ext cx="48406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entury Gothic" panose="020B0502020202020204" pitchFamily="34" charset="0"/>
              </a:rPr>
              <a:t>Only ONE Entrée must be served for Breakfast and Lunch</a:t>
            </a:r>
          </a:p>
        </p:txBody>
      </p:sp>
      <p:pic>
        <p:nvPicPr>
          <p:cNvPr id="38" name="Picture 4" descr="Programs | Eidos Global">
            <a:extLst>
              <a:ext uri="{FF2B5EF4-FFF2-40B4-BE49-F238E27FC236}">
                <a16:creationId xmlns:a16="http://schemas.microsoft.com/office/drawing/2014/main" id="{6E74D31B-CB30-C34C-6B3F-3EE20F0E5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0147">
            <a:off x="9275907" y="-683099"/>
            <a:ext cx="4698135" cy="157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310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24" grpId="0"/>
      <p:bldP spid="24" grpId="1"/>
      <p:bldP spid="36" grpId="0"/>
      <p:bldP spid="36" grpId="1"/>
      <p:bldP spid="36" grpId="2"/>
      <p:bldP spid="36" grpId="3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bstract Colorful Blob Shapes Element Design. 14273466 PNG">
            <a:extLst>
              <a:ext uri="{FF2B5EF4-FFF2-40B4-BE49-F238E27FC236}">
                <a16:creationId xmlns:a16="http://schemas.microsoft.com/office/drawing/2014/main" id="{856FAE10-DF0B-762A-99D4-61271C4B2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31841">
            <a:off x="4859847" y="-968384"/>
            <a:ext cx="8921666" cy="854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3609ACA-8E35-ED9C-0A7C-671E1003069A}"/>
              </a:ext>
            </a:extLst>
          </p:cNvPr>
          <p:cNvSpPr txBox="1">
            <a:spLocks/>
          </p:cNvSpPr>
          <p:nvPr/>
        </p:nvSpPr>
        <p:spPr>
          <a:xfrm>
            <a:off x="209063" y="908365"/>
            <a:ext cx="6069486" cy="381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In an effort to reduce waste all instructional Saturday programs will  follow Offer vs Serve guidelines for all meal services:</a:t>
            </a:r>
          </a:p>
          <a:p>
            <a:pPr marL="914400" lvl="2" indent="0">
              <a:buNone/>
            </a:pPr>
            <a:endParaRPr lang="en-US" sz="24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E02AC3-649F-11BC-E6FC-95AE86558529}"/>
              </a:ext>
            </a:extLst>
          </p:cNvPr>
          <p:cNvSpPr txBox="1"/>
          <p:nvPr/>
        </p:nvSpPr>
        <p:spPr>
          <a:xfrm>
            <a:off x="66195" y="-265176"/>
            <a:ext cx="7709351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latin typeface="+mj-lt"/>
                <a:ea typeface="+mj-ea"/>
                <a:cs typeface="+mj-cs"/>
              </a:rPr>
              <a:t>OFFER VS SERVE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9FB65B-CF42-BFD2-66D2-A96C1B318B04}"/>
              </a:ext>
            </a:extLst>
          </p:cNvPr>
          <p:cNvSpPr txBox="1"/>
          <p:nvPr/>
        </p:nvSpPr>
        <p:spPr>
          <a:xfrm>
            <a:off x="1507319" y="2813365"/>
            <a:ext cx="4847175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b="1" dirty="0">
                <a:latin typeface="Century Gothic" panose="020B0502020202020204" pitchFamily="34" charset="0"/>
              </a:rPr>
              <a:t>Saturday Breakfast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Student must take 3 or more points; one must be a fruit.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b="1" dirty="0">
                <a:latin typeface="Century Gothic" panose="020B0502020202020204" pitchFamily="34" charset="0"/>
              </a:rPr>
              <a:t>Saturday Lunch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Student must take 3 components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One component MUST be a fruit or vegetable.</a:t>
            </a:r>
          </a:p>
        </p:txBody>
      </p:sp>
      <p:pic>
        <p:nvPicPr>
          <p:cNvPr id="2" name="Picture 6" descr="Aesthetic Boho Blob Shape and Outline Flower 11382403 PNG">
            <a:extLst>
              <a:ext uri="{FF2B5EF4-FFF2-40B4-BE49-F238E27FC236}">
                <a16:creationId xmlns:a16="http://schemas.microsoft.com/office/drawing/2014/main" id="{219267E5-EA48-371C-A10C-10E4992A5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4645">
            <a:off x="-3071708" y="3772713"/>
            <a:ext cx="5795607" cy="579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6796B8E-F7DB-5773-DEFF-F5E21ABC5247}"/>
              </a:ext>
            </a:extLst>
          </p:cNvPr>
          <p:cNvGrpSpPr/>
          <p:nvPr/>
        </p:nvGrpSpPr>
        <p:grpSpPr>
          <a:xfrm>
            <a:off x="6835760" y="127806"/>
            <a:ext cx="5323977" cy="8325611"/>
            <a:chOff x="6673852" y="3981"/>
            <a:chExt cx="5323977" cy="8325611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479572F0-1C7D-4B31-E4D4-0930AA7BC9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650168" y="3981"/>
              <a:ext cx="4347661" cy="83256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480AFCC-84D3-9275-1685-C94A2E5AB936}"/>
                </a:ext>
              </a:extLst>
            </p:cNvPr>
            <p:cNvGrpSpPr/>
            <p:nvPr/>
          </p:nvGrpSpPr>
          <p:grpSpPr>
            <a:xfrm>
              <a:off x="6673852" y="2570904"/>
              <a:ext cx="2299664" cy="1524001"/>
              <a:chOff x="6845189" y="3369173"/>
              <a:chExt cx="4307767" cy="293314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7CB469B7-E5AD-2098-4F72-41C11868A1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6429" r="9471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81" t="27551" r="4592" b="25000"/>
              <a:stretch/>
            </p:blipFill>
            <p:spPr>
              <a:xfrm>
                <a:off x="6845189" y="4054462"/>
                <a:ext cx="4300194" cy="2234175"/>
              </a:xfrm>
              <a:prstGeom prst="rect">
                <a:avLst/>
              </a:prstGeom>
            </p:spPr>
          </p:pic>
          <p:pic>
            <p:nvPicPr>
              <p:cNvPr id="10" name="Picture 9" descr="Download High Quality sandwich clipart cartoon Transparent PNG Images - Art Prim clip arts 2019">
                <a:extLst>
                  <a:ext uri="{FF2B5EF4-FFF2-40B4-BE49-F238E27FC236}">
                    <a16:creationId xmlns:a16="http://schemas.microsoft.com/office/drawing/2014/main" id="{39731461-AD77-BD92-9252-050687E3AC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140889">
                <a:off x="7079026" y="3706881"/>
                <a:ext cx="2408460" cy="17330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18" descr="Celery, celery stalk, celery stick, leafy green, leafy vegetable icon">
                <a:extLst>
                  <a:ext uri="{FF2B5EF4-FFF2-40B4-BE49-F238E27FC236}">
                    <a16:creationId xmlns:a16="http://schemas.microsoft.com/office/drawing/2014/main" id="{9BD9E3A6-2AC7-F0BD-7830-F2DFF35BB62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760119">
                <a:off x="7642444" y="4792285"/>
                <a:ext cx="1297321" cy="12973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8" descr="Milk Carton Png Transparent - Download Free Png Images">
                <a:extLst>
                  <a:ext uri="{FF2B5EF4-FFF2-40B4-BE49-F238E27FC236}">
                    <a16:creationId xmlns:a16="http://schemas.microsoft.com/office/drawing/2014/main" id="{6BE49409-CE3F-667D-A5EC-D194AE1F50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56968" y="3607205"/>
                <a:ext cx="1068732" cy="15960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12" descr="Apple Cartoon Fruit Cartoon Of Apples Transparent | My XXX Hot Girl">
                <a:extLst>
                  <a:ext uri="{FF2B5EF4-FFF2-40B4-BE49-F238E27FC236}">
                    <a16:creationId xmlns:a16="http://schemas.microsoft.com/office/drawing/2014/main" id="{601C42CC-BFA1-4663-1C07-C8521DF86DB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48922" flipH="1">
                <a:off x="8610434" y="4392073"/>
                <a:ext cx="1272787" cy="12727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67EB2BCD-5A9F-A9CF-4C57-06A1F8B6AE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6429" r="9471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716" t="59575" r="4706" b="25173"/>
              <a:stretch/>
            </p:blipFill>
            <p:spPr>
              <a:xfrm>
                <a:off x="7751830" y="5584154"/>
                <a:ext cx="3370400" cy="718159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497EDA24-AD72-B8D2-D76B-F2F17EBF7E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6429" r="9471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976" t="58856" r="4592" b="25000"/>
              <a:stretch/>
            </p:blipFill>
            <p:spPr>
              <a:xfrm rot="20825947">
                <a:off x="8684180" y="5286628"/>
                <a:ext cx="2468776" cy="76018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8220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656 0.00533 L 3.54167E-6 -4.4444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28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3564058-AAE3-231D-430F-5C7422EDA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1" r="17341"/>
          <a:stretch/>
        </p:blipFill>
        <p:spPr bwMode="auto">
          <a:xfrm>
            <a:off x="0" y="782279"/>
            <a:ext cx="5948805" cy="6095979"/>
          </a:xfrm>
          <a:custGeom>
            <a:avLst/>
            <a:gdLst/>
            <a:ahLst/>
            <a:cxnLst/>
            <a:rect l="l" t="t" r="r" b="b"/>
            <a:pathLst>
              <a:path w="5948805" h="6095979">
                <a:moveTo>
                  <a:pt x="1573832" y="765"/>
                </a:moveTo>
                <a:cubicBezTo>
                  <a:pt x="1940190" y="-10734"/>
                  <a:pt x="2329345" y="109280"/>
                  <a:pt x="2734663" y="238687"/>
                </a:cubicBezTo>
                <a:cubicBezTo>
                  <a:pt x="4118244" y="680647"/>
                  <a:pt x="5296697" y="1302752"/>
                  <a:pt x="5668316" y="3639516"/>
                </a:cubicBezTo>
                <a:cubicBezTo>
                  <a:pt x="5788298" y="4393559"/>
                  <a:pt x="5890546" y="5142244"/>
                  <a:pt x="5937022" y="5865869"/>
                </a:cubicBezTo>
                <a:lnTo>
                  <a:pt x="5948805" y="6095979"/>
                </a:lnTo>
                <a:lnTo>
                  <a:pt x="0" y="6095979"/>
                </a:lnTo>
                <a:lnTo>
                  <a:pt x="0" y="1621672"/>
                </a:lnTo>
                <a:lnTo>
                  <a:pt x="36310" y="1518814"/>
                </a:lnTo>
                <a:cubicBezTo>
                  <a:pt x="109805" y="1321982"/>
                  <a:pt x="192755" y="1133640"/>
                  <a:pt x="287891" y="956872"/>
                </a:cubicBezTo>
                <a:cubicBezTo>
                  <a:pt x="669453" y="247734"/>
                  <a:pt x="1102800" y="15549"/>
                  <a:pt x="1573832" y="76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CEE922-E190-FB59-664D-E2BFBAEFE0A0}"/>
              </a:ext>
            </a:extLst>
          </p:cNvPr>
          <p:cNvSpPr txBox="1">
            <a:spLocks/>
          </p:cNvSpPr>
          <p:nvPr/>
        </p:nvSpPr>
        <p:spPr>
          <a:xfrm>
            <a:off x="5778925" y="1008645"/>
            <a:ext cx="5948805" cy="32367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6000" kern="1200" cap="all" spc="15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Saturday Breakfast Service</a:t>
            </a:r>
          </a:p>
        </p:txBody>
      </p:sp>
      <p:pic>
        <p:nvPicPr>
          <p:cNvPr id="3" name="Picture 4" descr="Programs | Eidos Global">
            <a:extLst>
              <a:ext uri="{FF2B5EF4-FFF2-40B4-BE49-F238E27FC236}">
                <a16:creationId xmlns:a16="http://schemas.microsoft.com/office/drawing/2014/main" id="{EC653233-E684-92B2-F555-436160324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1" y="0"/>
            <a:ext cx="5753100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8854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2" name="Picture 38" descr="Cartoon Classroom Vector Art, Icons, and Graphics for Free Download">
            <a:extLst>
              <a:ext uri="{FF2B5EF4-FFF2-40B4-BE49-F238E27FC236}">
                <a16:creationId xmlns:a16="http://schemas.microsoft.com/office/drawing/2014/main" id="{70CCD968-0DDA-4AE9-7889-E0DFDB8610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7" t="20733" r="11938" b="15881"/>
          <a:stretch/>
        </p:blipFill>
        <p:spPr bwMode="auto">
          <a:xfrm>
            <a:off x="0" y="0"/>
            <a:ext cx="121577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5236186" y="4111850"/>
            <a:ext cx="2302512" cy="2428218"/>
            <a:chOff x="1849120" y="1981200"/>
            <a:chExt cx="4582160" cy="3197860"/>
          </a:xfrm>
        </p:grpSpPr>
        <p:sp>
          <p:nvSpPr>
            <p:cNvPr id="14" name="Can 13"/>
            <p:cNvSpPr/>
            <p:nvPr/>
          </p:nvSpPr>
          <p:spPr>
            <a:xfrm rot="5400000">
              <a:off x="1826260" y="4668520"/>
              <a:ext cx="695960" cy="325120"/>
            </a:xfrm>
            <a:prstGeom prst="can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Can 14"/>
            <p:cNvSpPr/>
            <p:nvPr/>
          </p:nvSpPr>
          <p:spPr>
            <a:xfrm rot="5400000">
              <a:off x="5280660" y="4668520"/>
              <a:ext cx="695960" cy="325120"/>
            </a:xfrm>
            <a:prstGeom prst="can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Can 15"/>
            <p:cNvSpPr/>
            <p:nvPr/>
          </p:nvSpPr>
          <p:spPr>
            <a:xfrm rot="5400000">
              <a:off x="5849620" y="4320540"/>
              <a:ext cx="695960" cy="325120"/>
            </a:xfrm>
            <a:prstGeom prst="can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Cube 16"/>
            <p:cNvSpPr/>
            <p:nvPr/>
          </p:nvSpPr>
          <p:spPr>
            <a:xfrm>
              <a:off x="1849120" y="1981200"/>
              <a:ext cx="4582160" cy="2987040"/>
            </a:xfrm>
            <a:prstGeom prst="cube">
              <a:avLst>
                <a:gd name="adj" fmla="val 17857"/>
              </a:avLst>
            </a:prstGeom>
            <a:solidFill>
              <a:schemeClr val="bg2">
                <a:lumMod val="75000"/>
                <a:lumOff val="2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ame 17"/>
            <p:cNvSpPr/>
            <p:nvPr/>
          </p:nvSpPr>
          <p:spPr>
            <a:xfrm>
              <a:off x="1849120" y="2519680"/>
              <a:ext cx="3980951" cy="2448560"/>
            </a:xfrm>
            <a:prstGeom prst="frame">
              <a:avLst>
                <a:gd name="adj1" fmla="val 5446"/>
              </a:avLst>
            </a:prstGeom>
            <a:solidFill>
              <a:schemeClr val="bg2">
                <a:lumMod val="75000"/>
                <a:lumOff val="2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011679" y="3749040"/>
              <a:ext cx="3658259" cy="137160"/>
            </a:xfrm>
            <a:prstGeom prst="rect">
              <a:avLst/>
            </a:prstGeom>
            <a:solidFill>
              <a:schemeClr val="bg2">
                <a:lumMod val="90000"/>
                <a:lumOff val="10000"/>
              </a:schemeClr>
            </a:solidFill>
            <a:ln w="952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2397760" y="3886200"/>
              <a:ext cx="0" cy="50800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2011679" y="3291840"/>
              <a:ext cx="386080" cy="42672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2011679" y="4378960"/>
              <a:ext cx="386080" cy="432334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2397760" y="3291840"/>
              <a:ext cx="3272178" cy="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2397760" y="4394200"/>
              <a:ext cx="3272178" cy="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2397760" y="2661920"/>
              <a:ext cx="0" cy="62992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6420107" y="4833970"/>
            <a:ext cx="724470" cy="562996"/>
            <a:chOff x="235458" y="3295322"/>
            <a:chExt cx="1506042" cy="1029285"/>
          </a:xfrm>
        </p:grpSpPr>
        <p:grpSp>
          <p:nvGrpSpPr>
            <p:cNvPr id="55" name="Group 54"/>
            <p:cNvGrpSpPr/>
            <p:nvPr/>
          </p:nvGrpSpPr>
          <p:grpSpPr>
            <a:xfrm rot="5400000">
              <a:off x="883640" y="3352858"/>
              <a:ext cx="651540" cy="822634"/>
              <a:chOff x="7725530" y="392793"/>
              <a:chExt cx="2952673" cy="4027751"/>
            </a:xfrm>
          </p:grpSpPr>
          <p:pic>
            <p:nvPicPr>
              <p:cNvPr id="69" name="Picture 2" descr="Choice Medium Weight White Wrapped Plastic Spork and Napkin Kit - 1000/Case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88" t="14204" r="13906" b="11511"/>
              <a:stretch/>
            </p:blipFill>
            <p:spPr bwMode="auto">
              <a:xfrm>
                <a:off x="7725530" y="665963"/>
                <a:ext cx="2952673" cy="3358667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0" name="Rectangle 69"/>
              <p:cNvSpPr/>
              <p:nvPr/>
            </p:nvSpPr>
            <p:spPr>
              <a:xfrm rot="18983076">
                <a:off x="8428252" y="392793"/>
                <a:ext cx="1267782" cy="4027751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499324" y="3295322"/>
              <a:ext cx="651540" cy="822634"/>
              <a:chOff x="7725530" y="392793"/>
              <a:chExt cx="2952673" cy="4027751"/>
            </a:xfrm>
          </p:grpSpPr>
          <p:pic>
            <p:nvPicPr>
              <p:cNvPr id="67" name="Picture 2" descr="Choice Medium Weight White Wrapped Plastic Spork and Napkin Kit - 1000/Case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88" t="14204" r="13906" b="11511"/>
              <a:stretch/>
            </p:blipFill>
            <p:spPr bwMode="auto">
              <a:xfrm>
                <a:off x="7725530" y="665963"/>
                <a:ext cx="2952673" cy="3358667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8" name="Rectangle 67"/>
              <p:cNvSpPr/>
              <p:nvPr/>
            </p:nvSpPr>
            <p:spPr>
              <a:xfrm rot="18983076">
                <a:off x="8428252" y="392793"/>
                <a:ext cx="1267782" cy="4027751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 rot="6632646">
              <a:off x="1004413" y="3476156"/>
              <a:ext cx="651540" cy="822634"/>
              <a:chOff x="7725530" y="392793"/>
              <a:chExt cx="2952673" cy="4027751"/>
            </a:xfrm>
          </p:grpSpPr>
          <p:pic>
            <p:nvPicPr>
              <p:cNvPr id="65" name="Picture 2" descr="Choice Medium Weight White Wrapped Plastic Spork and Napkin Kit - 1000/Case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88" t="14204" r="13906" b="11511"/>
              <a:stretch/>
            </p:blipFill>
            <p:spPr bwMode="auto">
              <a:xfrm>
                <a:off x="7725530" y="665963"/>
                <a:ext cx="2952673" cy="3358667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6" name="Rectangle 65"/>
              <p:cNvSpPr/>
              <p:nvPr/>
            </p:nvSpPr>
            <p:spPr>
              <a:xfrm rot="18983076">
                <a:off x="8428252" y="392793"/>
                <a:ext cx="1267782" cy="4027751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 rot="19812633">
              <a:off x="760425" y="3501973"/>
              <a:ext cx="651540" cy="822634"/>
              <a:chOff x="7725530" y="392793"/>
              <a:chExt cx="2952673" cy="4027751"/>
            </a:xfrm>
          </p:grpSpPr>
          <p:pic>
            <p:nvPicPr>
              <p:cNvPr id="63" name="Picture 2" descr="Choice Medium Weight White Wrapped Plastic Spork and Napkin Kit - 1000/Case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88" t="14204" r="13906" b="11511"/>
              <a:stretch/>
            </p:blipFill>
            <p:spPr bwMode="auto">
              <a:xfrm>
                <a:off x="7725530" y="665963"/>
                <a:ext cx="2952673" cy="3358667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4" name="Rectangle 63"/>
              <p:cNvSpPr/>
              <p:nvPr/>
            </p:nvSpPr>
            <p:spPr>
              <a:xfrm rot="18983076">
                <a:off x="8428252" y="392793"/>
                <a:ext cx="1267782" cy="4027751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 rot="20709463">
              <a:off x="235458" y="3441507"/>
              <a:ext cx="651540" cy="822634"/>
              <a:chOff x="7725530" y="392793"/>
              <a:chExt cx="2952673" cy="4027751"/>
            </a:xfrm>
          </p:grpSpPr>
          <p:pic>
            <p:nvPicPr>
              <p:cNvPr id="61" name="Picture 2" descr="Choice Medium Weight White Wrapped Plastic Spork and Napkin Kit - 1000/Case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88" t="14204" r="13906" b="11511"/>
              <a:stretch/>
            </p:blipFill>
            <p:spPr bwMode="auto">
              <a:xfrm>
                <a:off x="7725530" y="665963"/>
                <a:ext cx="2952673" cy="3358667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2" name="Rectangle 61"/>
              <p:cNvSpPr/>
              <p:nvPr/>
            </p:nvSpPr>
            <p:spPr>
              <a:xfrm rot="18983076">
                <a:off x="8428252" y="392793"/>
                <a:ext cx="1267782" cy="4027751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0" name="Trapezoid 59"/>
            <p:cNvSpPr/>
            <p:nvPr/>
          </p:nvSpPr>
          <p:spPr>
            <a:xfrm rot="10800000">
              <a:off x="369521" y="3925842"/>
              <a:ext cx="1195413" cy="266428"/>
            </a:xfrm>
            <a:prstGeom prst="trapezoid">
              <a:avLst/>
            </a:prstGeom>
            <a:solidFill>
              <a:srgbClr val="000000">
                <a:alpha val="56000"/>
              </a:srgb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Content Placeholder 22">
            <a:extLst>
              <a:ext uri="{FF2B5EF4-FFF2-40B4-BE49-F238E27FC236}">
                <a16:creationId xmlns:a16="http://schemas.microsoft.com/office/drawing/2014/main" id="{04CF4D35-7FED-2341-A69C-B74C44810D07}"/>
              </a:ext>
            </a:extLst>
          </p:cNvPr>
          <p:cNvSpPr txBox="1">
            <a:spLocks/>
          </p:cNvSpPr>
          <p:nvPr/>
        </p:nvSpPr>
        <p:spPr>
          <a:xfrm>
            <a:off x="8817308" y="0"/>
            <a:ext cx="3340474" cy="2475759"/>
          </a:xfrm>
          <a:prstGeom prst="rect">
            <a:avLst/>
          </a:prstGeom>
          <a:solidFill>
            <a:srgbClr val="B15E4E"/>
          </a:solidFill>
          <a:ln w="762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6000" b="1" i="0" kern="120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2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Saturday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Breakfast 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Meal Service 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Set-Up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8087E38-F13F-763D-9F1B-0265F01C24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04" b="18904"/>
          <a:stretch/>
        </p:blipFill>
        <p:spPr>
          <a:xfrm rot="155198">
            <a:off x="6658481" y="4457586"/>
            <a:ext cx="1506028" cy="1543474"/>
          </a:xfrm>
          <a:prstGeom prst="rect">
            <a:avLst/>
          </a:prstGeom>
          <a:ln w="19050">
            <a:solidFill>
              <a:schemeClr val="tx1"/>
            </a:solidFill>
          </a:ln>
          <a:scene3d>
            <a:camera prst="perspectiveContrastingRightFacing">
              <a:rot lat="600000" lon="16800000" rev="213211"/>
            </a:camera>
            <a:lightRig rig="threePt" dir="t"/>
          </a:scene3d>
        </p:spPr>
      </p:pic>
      <p:sp>
        <p:nvSpPr>
          <p:cNvPr id="28" name="Frame 27"/>
          <p:cNvSpPr/>
          <p:nvPr/>
        </p:nvSpPr>
        <p:spPr>
          <a:xfrm>
            <a:off x="3901146" y="6385738"/>
            <a:ext cx="1129847" cy="159570"/>
          </a:xfrm>
          <a:prstGeom prst="frame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Can 28"/>
          <p:cNvSpPr/>
          <p:nvPr/>
        </p:nvSpPr>
        <p:spPr>
          <a:xfrm rot="5228088">
            <a:off x="3743648" y="6373767"/>
            <a:ext cx="264843" cy="153228"/>
          </a:xfrm>
          <a:prstGeom prst="can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ame 29"/>
          <p:cNvSpPr/>
          <p:nvPr/>
        </p:nvSpPr>
        <p:spPr>
          <a:xfrm>
            <a:off x="4530339" y="4006023"/>
            <a:ext cx="390752" cy="2496059"/>
          </a:xfrm>
          <a:prstGeom prst="frame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4507971" y="3963944"/>
            <a:ext cx="469246" cy="91975"/>
          </a:xfrm>
          <a:prstGeom prst="round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3910655" y="4807932"/>
            <a:ext cx="1517042" cy="1700163"/>
            <a:chOff x="7954133" y="2608512"/>
            <a:chExt cx="2090827" cy="2276276"/>
          </a:xfrm>
        </p:grpSpPr>
        <p:sp>
          <p:nvSpPr>
            <p:cNvPr id="34" name="Cube 33"/>
            <p:cNvSpPr/>
            <p:nvPr/>
          </p:nvSpPr>
          <p:spPr>
            <a:xfrm>
              <a:off x="7954133" y="3385451"/>
              <a:ext cx="1810774" cy="1499337"/>
            </a:xfrm>
            <a:prstGeom prst="cube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7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32588" y1="59545" x2="32588" y2="59545"/>
                          <a14:foregroundMark x1="55591" y1="62727" x2="55591" y2="62727"/>
                          <a14:foregroundMark x1="27157" y1="85682" x2="27157" y2="85682"/>
                          <a14:foregroundMark x1="48243" y1="80682" x2="48243" y2="80682"/>
                          <a14:foregroundMark x1="47284" y1="77045" x2="47284" y2="77045"/>
                          <a14:foregroundMark x1="43131" y1="78409" x2="43131" y2="78409"/>
                          <a14:foregroundMark x1="45687" y1="10000" x2="45687" y2="10000"/>
                          <a14:foregroundMark x1="59425" y1="5909" x2="59425" y2="5909"/>
                          <a14:foregroundMark x1="72843" y1="10000" x2="72843" y2="10000"/>
                          <a14:foregroundMark x1="79233" y1="20682" x2="79233" y2="20682"/>
                          <a14:foregroundMark x1="72524" y1="30909" x2="72524" y2="30909"/>
                          <a14:foregroundMark x1="83706" y1="20227" x2="83706" y2="20227"/>
                          <a14:foregroundMark x1="76038" y1="8409" x2="76038" y2="8409"/>
                          <a14:foregroundMark x1="79233" y1="7727" x2="75719" y2="9091"/>
                          <a14:foregroundMark x1="88179" y1="18864" x2="82428" y2="20227"/>
                          <a14:foregroundMark x1="62300" y1="1136" x2="60064" y2="4091"/>
                          <a14:foregroundMark x1="38019" y1="7500" x2="44728" y2="8182"/>
                          <a14:foregroundMark x1="19169" y1="46364" x2="80511" y2="46136"/>
                          <a14:foregroundMark x1="29712" y1="49318" x2="22684" y2="49773"/>
                          <a14:foregroundMark x1="42812" y1="48864" x2="41534" y2="53182"/>
                          <a14:foregroundMark x1="55911" y1="49091" x2="56230" y2="52955"/>
                          <a14:foregroundMark x1="71246" y1="48864" x2="70927" y2="52727"/>
                          <a14:foregroundMark x1="19489" y1="57045" x2="79233" y2="57045"/>
                          <a14:foregroundMark x1="55272" y1="58182" x2="55591" y2="72500"/>
                          <a14:foregroundMark x1="30351" y1="81136" x2="31949" y2="89091"/>
                          <a14:foregroundMark x1="28754" y1="87500" x2="46006" y2="87727"/>
                          <a14:foregroundMark x1="44728" y1="91136" x2="44728" y2="91136"/>
                          <a14:foregroundMark x1="78275" y1="89091" x2="78275" y2="89091"/>
                          <a14:foregroundMark x1="3834" y1="97045" x2="3834" y2="97045"/>
                          <a14:foregroundMark x1="8946" y1="96364" x2="8946" y2="96364"/>
                          <a14:foregroundMark x1="16294" y1="96364" x2="16294" y2="96364"/>
                          <a14:foregroundMark x1="19808" y1="97045" x2="19808" y2="97045"/>
                          <a14:foregroundMark x1="15016" y1="96136" x2="15655" y2="98409"/>
                          <a14:foregroundMark x1="24920" y1="95909" x2="23642" y2="96364"/>
                          <a14:foregroundMark x1="29073" y1="95000" x2="29073" y2="97500"/>
                          <a14:foregroundMark x1="34185" y1="95455" x2="34185" y2="97955"/>
                          <a14:foregroundMark x1="40895" y1="95909" x2="39617" y2="97273"/>
                          <a14:foregroundMark x1="45367" y1="95909" x2="45367" y2="98182"/>
                          <a14:foregroundMark x1="54952" y1="95909" x2="53035" y2="96591"/>
                          <a14:foregroundMark x1="58786" y1="95455" x2="58786" y2="97955"/>
                          <a14:foregroundMark x1="63898" y1="95227" x2="65176" y2="96591"/>
                          <a14:foregroundMark x1="70288" y1="95909" x2="68371" y2="97045"/>
                          <a14:foregroundMark x1="74441" y1="96136" x2="75080" y2="97955"/>
                          <a14:foregroundMark x1="79233" y1="96136" x2="79872" y2="97955"/>
                          <a14:foregroundMark x1="84984" y1="95227" x2="85304" y2="97955"/>
                          <a14:foregroundMark x1="91693" y1="96136" x2="90415" y2="97273"/>
                          <a14:foregroundMark x1="96486" y1="96136" x2="96805" y2="97955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1271" y="3943331"/>
              <a:ext cx="449209" cy="631476"/>
            </a:xfrm>
            <a:prstGeom prst="rect">
              <a:avLst/>
            </a:prstGeom>
          </p:spPr>
        </p:pic>
        <p:sp>
          <p:nvSpPr>
            <p:cNvPr id="36" name="Block Arc 35"/>
            <p:cNvSpPr/>
            <p:nvPr/>
          </p:nvSpPr>
          <p:spPr>
            <a:xfrm rot="10343854">
              <a:off x="9410701" y="3418534"/>
              <a:ext cx="422787" cy="691658"/>
            </a:xfrm>
            <a:prstGeom prst="blockArc">
              <a:avLst>
                <a:gd name="adj1" fmla="val 7132485"/>
                <a:gd name="adj2" fmla="val 20724167"/>
                <a:gd name="adj3" fmla="val 17396"/>
              </a:avLst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Parallelogram 37"/>
            <p:cNvSpPr/>
            <p:nvPr/>
          </p:nvSpPr>
          <p:spPr>
            <a:xfrm>
              <a:off x="8055610" y="3421380"/>
              <a:ext cx="1604010" cy="293370"/>
            </a:xfrm>
            <a:prstGeom prst="parallelogram">
              <a:avLst>
                <a:gd name="adj" fmla="val 99026"/>
              </a:avLst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48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Parallelogram 38"/>
            <p:cNvSpPr/>
            <p:nvPr/>
          </p:nvSpPr>
          <p:spPr>
            <a:xfrm>
              <a:off x="8358400" y="2608512"/>
              <a:ext cx="1686560" cy="765524"/>
            </a:xfrm>
            <a:prstGeom prst="parallelogram">
              <a:avLst>
                <a:gd name="adj" fmla="val 31677"/>
              </a:avLst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Parallelogram 39"/>
            <p:cNvSpPr/>
            <p:nvPr/>
          </p:nvSpPr>
          <p:spPr>
            <a:xfrm>
              <a:off x="8447934" y="2646191"/>
              <a:ext cx="1507490" cy="690165"/>
            </a:xfrm>
            <a:prstGeom prst="parallelogram">
              <a:avLst>
                <a:gd name="adj" fmla="val 31677"/>
              </a:avLst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48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3" name="Can 32"/>
          <p:cNvSpPr/>
          <p:nvPr/>
        </p:nvSpPr>
        <p:spPr>
          <a:xfrm rot="5228088">
            <a:off x="4872988" y="6443906"/>
            <a:ext cx="264843" cy="153228"/>
          </a:xfrm>
          <a:prstGeom prst="can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4A5339D-FBA8-84ED-7D59-A97644E834A9}"/>
              </a:ext>
            </a:extLst>
          </p:cNvPr>
          <p:cNvGrpSpPr/>
          <p:nvPr/>
        </p:nvGrpSpPr>
        <p:grpSpPr>
          <a:xfrm>
            <a:off x="5402425" y="3376271"/>
            <a:ext cx="1268931" cy="1121317"/>
            <a:chOff x="4133610" y="1173178"/>
            <a:chExt cx="1964397" cy="1592882"/>
          </a:xfrm>
        </p:grpSpPr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31673EBA-0D12-7770-84E1-D25DD85C9B1D}"/>
                </a:ext>
              </a:extLst>
            </p:cNvPr>
            <p:cNvSpPr/>
            <p:nvPr/>
          </p:nvSpPr>
          <p:spPr>
            <a:xfrm>
              <a:off x="4133610" y="1855168"/>
              <a:ext cx="1712797" cy="910892"/>
            </a:xfrm>
            <a:prstGeom prst="cube">
              <a:avLst>
                <a:gd name="adj" fmla="val 50195"/>
              </a:avLst>
            </a:prstGeom>
            <a:solidFill>
              <a:srgbClr val="0033CC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4141D307-9C56-808A-AC8B-33F1294B6FA1}"/>
                </a:ext>
              </a:extLst>
            </p:cNvPr>
            <p:cNvSpPr/>
            <p:nvPr/>
          </p:nvSpPr>
          <p:spPr>
            <a:xfrm>
              <a:off x="4237540" y="1900804"/>
              <a:ext cx="1492700" cy="362128"/>
            </a:xfrm>
            <a:prstGeom prst="parallelogram">
              <a:avLst>
                <a:gd name="adj" fmla="val 99026"/>
              </a:avLst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48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Parallelogram 36">
              <a:extLst>
                <a:ext uri="{FF2B5EF4-FFF2-40B4-BE49-F238E27FC236}">
                  <a16:creationId xmlns:a16="http://schemas.microsoft.com/office/drawing/2014/main" id="{9A2F45FA-78DB-09F4-2D43-BBE8720C7FF0}"/>
                </a:ext>
              </a:extLst>
            </p:cNvPr>
            <p:cNvSpPr/>
            <p:nvPr/>
          </p:nvSpPr>
          <p:spPr>
            <a:xfrm>
              <a:off x="4589029" y="1173178"/>
              <a:ext cx="1508978" cy="680090"/>
            </a:xfrm>
            <a:prstGeom prst="parallelogram">
              <a:avLst>
                <a:gd name="adj" fmla="val 38588"/>
              </a:avLst>
            </a:prstGeom>
            <a:solidFill>
              <a:srgbClr val="0033CC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Parallelogram 77">
              <a:extLst>
                <a:ext uri="{FF2B5EF4-FFF2-40B4-BE49-F238E27FC236}">
                  <a16:creationId xmlns:a16="http://schemas.microsoft.com/office/drawing/2014/main" id="{618FA3FF-10F4-849A-BF41-3B4093EC323F}"/>
                </a:ext>
              </a:extLst>
            </p:cNvPr>
            <p:cNvSpPr/>
            <p:nvPr/>
          </p:nvSpPr>
          <p:spPr>
            <a:xfrm>
              <a:off x="4646740" y="1212758"/>
              <a:ext cx="1355280" cy="615110"/>
            </a:xfrm>
            <a:prstGeom prst="parallelogram">
              <a:avLst>
                <a:gd name="adj" fmla="val 38325"/>
              </a:avLst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48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Block Arc 79">
              <a:extLst>
                <a:ext uri="{FF2B5EF4-FFF2-40B4-BE49-F238E27FC236}">
                  <a16:creationId xmlns:a16="http://schemas.microsoft.com/office/drawing/2014/main" id="{26CEE3C4-3F27-F875-5957-9B7B8FBF9C91}"/>
                </a:ext>
              </a:extLst>
            </p:cNvPr>
            <p:cNvSpPr/>
            <p:nvPr/>
          </p:nvSpPr>
          <p:spPr>
            <a:xfrm rot="10343854">
              <a:off x="5466267" y="1877716"/>
              <a:ext cx="386820" cy="691658"/>
            </a:xfrm>
            <a:prstGeom prst="blockArc">
              <a:avLst>
                <a:gd name="adj1" fmla="val 7132485"/>
                <a:gd name="adj2" fmla="val 20724167"/>
                <a:gd name="adj3" fmla="val 17396"/>
              </a:avLst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8" name="Picture 97">
            <a:extLst>
              <a:ext uri="{FF2B5EF4-FFF2-40B4-BE49-F238E27FC236}">
                <a16:creationId xmlns:a16="http://schemas.microsoft.com/office/drawing/2014/main" id="{BC416D79-6DE9-EFF0-F607-6E4240DF77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25" b="100000" l="1527" r="100000">
                        <a14:foregroundMark x1="22901" y1="16518" x2="83969" y2="18304"/>
                        <a14:foregroundMark x1="21374" y1="12946" x2="77099" y2="16071"/>
                        <a14:foregroundMark x1="88550" y1="92857" x2="96947" y2="84821"/>
                        <a14:foregroundMark x1="3053" y1="95536" x2="7634" y2="79464"/>
                        <a14:foregroundMark x1="17557" y1="11607" x2="76336" y2="11161"/>
                        <a14:foregroundMark x1="22901" y1="8036" x2="87786" y2="8036"/>
                        <a14:foregroundMark x1="12977" y1="8036" x2="12977" y2="10268"/>
                        <a14:foregroundMark x1="16794" y1="5804" x2="77099" y2="7143"/>
                        <a14:foregroundMark x1="88550" y1="6250" x2="26718" y2="4911"/>
                        <a14:foregroundMark x1="12214" y1="6250" x2="22137" y2="6250"/>
                        <a14:foregroundMark x1="16031" y1="4911" x2="26718" y2="5357"/>
                        <a14:foregroundMark x1="12977" y1="5357" x2="12977" y2="5357"/>
                        <a14:foregroundMark x1="88550" y1="5357" x2="88550" y2="5357"/>
                        <a14:backgroundMark x1="12214" y1="1786" x2="90076" y2="2232"/>
                        <a14:backgroundMark x1="2290" y1="25446" x2="6870" y2="6696"/>
                        <a14:backgroundMark x1="9160" y1="13839" x2="9160" y2="4018"/>
                        <a14:backgroundMark x1="96183" y1="21875" x2="93893" y2="3571"/>
                        <a14:backgroundMark x1="91603" y1="99107" x2="99237" y2="97321"/>
                        <a14:backgroundMark x1="97710" y1="95536" x2="97710" y2="955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45737" y="5221460"/>
            <a:ext cx="252388" cy="355312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0BF456AE-C9DB-023B-0897-8DEEDEEBE9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25" b="100000" l="1527" r="100000">
                        <a14:foregroundMark x1="22901" y1="16518" x2="83969" y2="18304"/>
                        <a14:foregroundMark x1="21374" y1="12946" x2="77099" y2="16071"/>
                        <a14:foregroundMark x1="88550" y1="92857" x2="96947" y2="84821"/>
                        <a14:foregroundMark x1="3053" y1="95536" x2="7634" y2="79464"/>
                        <a14:foregroundMark x1="17557" y1="11607" x2="76336" y2="11161"/>
                        <a14:foregroundMark x1="22901" y1="8036" x2="87786" y2="8036"/>
                        <a14:foregroundMark x1="12977" y1="8036" x2="12977" y2="10268"/>
                        <a14:foregroundMark x1="16794" y1="5804" x2="77099" y2="7143"/>
                        <a14:foregroundMark x1="88550" y1="6250" x2="26718" y2="4911"/>
                        <a14:foregroundMark x1="12214" y1="6250" x2="22137" y2="6250"/>
                        <a14:foregroundMark x1="16031" y1="4911" x2="26718" y2="5357"/>
                        <a14:foregroundMark x1="12977" y1="5357" x2="12977" y2="5357"/>
                        <a14:foregroundMark x1="88550" y1="5357" x2="88550" y2="5357"/>
                        <a14:backgroundMark x1="12214" y1="1786" x2="90076" y2="2232"/>
                        <a14:backgroundMark x1="2290" y1="25446" x2="6870" y2="6696"/>
                        <a14:backgroundMark x1="9160" y1="13839" x2="9160" y2="4018"/>
                        <a14:backgroundMark x1="96183" y1="21875" x2="93893" y2="3571"/>
                        <a14:backgroundMark x1="91603" y1="99107" x2="99237" y2="97321"/>
                        <a14:backgroundMark x1="97710" y1="95536" x2="97710" y2="955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35053" y="5241658"/>
            <a:ext cx="270537" cy="371912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6295408" y="3444440"/>
            <a:ext cx="1309577" cy="1080654"/>
            <a:chOff x="4133610" y="1173178"/>
            <a:chExt cx="1964397" cy="1592882"/>
          </a:xfrm>
        </p:grpSpPr>
        <p:sp>
          <p:nvSpPr>
            <p:cNvPr id="49" name="Cube 48"/>
            <p:cNvSpPr/>
            <p:nvPr/>
          </p:nvSpPr>
          <p:spPr>
            <a:xfrm>
              <a:off x="4133610" y="1855168"/>
              <a:ext cx="1712797" cy="910892"/>
            </a:xfrm>
            <a:prstGeom prst="cube">
              <a:avLst>
                <a:gd name="adj" fmla="val 50195"/>
              </a:avLst>
            </a:prstGeom>
            <a:solidFill>
              <a:srgbClr val="0033CC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Parallelogram 49"/>
            <p:cNvSpPr/>
            <p:nvPr/>
          </p:nvSpPr>
          <p:spPr>
            <a:xfrm>
              <a:off x="4237540" y="1900804"/>
              <a:ext cx="1492700" cy="362128"/>
            </a:xfrm>
            <a:prstGeom prst="parallelogram">
              <a:avLst>
                <a:gd name="adj" fmla="val 99026"/>
              </a:avLst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48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Parallelogram 50"/>
            <p:cNvSpPr/>
            <p:nvPr/>
          </p:nvSpPr>
          <p:spPr>
            <a:xfrm>
              <a:off x="4589029" y="1173178"/>
              <a:ext cx="1508978" cy="680090"/>
            </a:xfrm>
            <a:prstGeom prst="parallelogram">
              <a:avLst>
                <a:gd name="adj" fmla="val 38588"/>
              </a:avLst>
            </a:prstGeom>
            <a:solidFill>
              <a:srgbClr val="0033CC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Parallelogram 51"/>
            <p:cNvSpPr/>
            <p:nvPr/>
          </p:nvSpPr>
          <p:spPr>
            <a:xfrm>
              <a:off x="4646740" y="1212758"/>
              <a:ext cx="1355280" cy="615110"/>
            </a:xfrm>
            <a:prstGeom prst="parallelogram">
              <a:avLst>
                <a:gd name="adj" fmla="val 38325"/>
              </a:avLst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48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Block Arc 52"/>
            <p:cNvSpPr/>
            <p:nvPr/>
          </p:nvSpPr>
          <p:spPr>
            <a:xfrm rot="10343854">
              <a:off x="5466267" y="1877716"/>
              <a:ext cx="386820" cy="691658"/>
            </a:xfrm>
            <a:prstGeom prst="blockArc">
              <a:avLst>
                <a:gd name="adj1" fmla="val 7132485"/>
                <a:gd name="adj2" fmla="val 20724167"/>
                <a:gd name="adj3" fmla="val 17396"/>
              </a:avLst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7" name="Can 32">
            <a:extLst>
              <a:ext uri="{FF2B5EF4-FFF2-40B4-BE49-F238E27FC236}">
                <a16:creationId xmlns:a16="http://schemas.microsoft.com/office/drawing/2014/main" id="{F446D0BE-80C5-D900-71E3-2097A1A94AAF}"/>
              </a:ext>
            </a:extLst>
          </p:cNvPr>
          <p:cNvSpPr/>
          <p:nvPr/>
        </p:nvSpPr>
        <p:spPr>
          <a:xfrm rot="5228088">
            <a:off x="5060472" y="6230971"/>
            <a:ext cx="264843" cy="153228"/>
          </a:xfrm>
          <a:prstGeom prst="can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9CD2686E-86DD-4485-8186-773BBD98254B" descr="cid:9CD2686E-86DD-4485-8186-773BBD98254B">
            <a:extLst>
              <a:ext uri="{FF2B5EF4-FFF2-40B4-BE49-F238E27FC236}">
                <a16:creationId xmlns:a16="http://schemas.microsoft.com/office/drawing/2014/main" id="{AFBBA046-9D5A-5847-D924-48F48049D3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r:link="rId13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87" b="94048" l="9995" r="89980">
                        <a14:foregroundMark x1="17411" y1="71230" x2="18849" y2="94048"/>
                        <a14:foregroundMark x1="65575" y1="57705" x2="65575" y2="72388"/>
                        <a14:foregroundMark x1="63542" y1="64087" x2="62971" y2="70271"/>
                        <a14:foregroundMark x1="63839" y1="70470" x2="68775" y2="80721"/>
                        <a14:foregroundMark x1="62525" y1="69312" x2="60218" y2="67163"/>
                        <a14:foregroundMark x1="60218" y1="68155" x2="60069" y2="71230"/>
                        <a14:foregroundMark x1="16964" y1="65443" x2="18279" y2="93882"/>
                        <a14:foregroundMark x1="16394" y1="66799" x2="17113" y2="72784"/>
                        <a14:foregroundMark x1="70213" y1="74537" x2="68477" y2="77050"/>
                        <a14:foregroundMark x1="53373" y1="38128" x2="53373" y2="38128"/>
                        <a14:foregroundMark x1="26488" y1="58366" x2="24876" y2="53505"/>
                        <a14:foregroundMark x1="24876" y1="53505" x2="26910" y2="52778"/>
                        <a14:foregroundMark x1="26910" y1="52778" x2="32044" y2="52976"/>
                        <a14:foregroundMark x1="32044" y1="52976" x2="33135" y2="53902"/>
                        <a14:foregroundMark x1="33135" y1="53902" x2="32217" y2="56118"/>
                        <a14:foregroundMark x1="32217" y1="56118" x2="26761" y2="58267"/>
                        <a14:foregroundMark x1="26761" y1="58267" x2="26538" y2="58300"/>
                        <a14:backgroundMark x1="63839" y1="34689" x2="40055" y2="5093"/>
                        <a14:backgroundMark x1="58185" y1="67758" x2="19866" y2="82440"/>
                        <a14:backgroundMark x1="71974" y1="62731" x2="71677" y2="76257"/>
                        <a14:backgroundMark x1="66592" y1="62136" x2="66443" y2="70470"/>
                        <a14:backgroundMark x1="62376" y1="60218" x2="19147" y2="68155"/>
                        <a14:backgroundMark x1="64856" y1="75099" x2="59201" y2="70470"/>
                        <a14:backgroundMark x1="75794" y1="57209" x2="76687" y2="64484"/>
                        <a14:backgroundMark x1="76687" y1="64484" x2="76687" y2="64484"/>
                        <a14:backgroundMark x1="69593" y1="60549" x2="70536" y2="66567"/>
                        <a14:backgroundMark x1="74157" y1="80919" x2="74826" y2="74868"/>
                        <a14:backgroundMark x1="73462" y1="80489" x2="74529" y2="74206"/>
                        <a14:backgroundMark x1="73661" y1="75364" x2="73859" y2="82374"/>
                        <a14:backgroundMark x1="73140" y1="41336" x2="74281" y2="48413"/>
                        <a14:backgroundMark x1="74058" y1="41799" x2="72793" y2="49835"/>
                        <a14:backgroundMark x1="72793" y1="49835" x2="72817" y2="50231"/>
                        <a14:backgroundMark x1="69444" y1="50397" x2="70709" y2="41997"/>
                        <a14:backgroundMark x1="70709" y1="41997" x2="75620" y2="49405"/>
                        <a14:backgroundMark x1="75620" y1="49405" x2="69990" y2="51091"/>
                        <a14:backgroundMark x1="69990" y1="51091" x2="69395" y2="50728"/>
                        <a14:backgroundMark x1="64311" y1="63360" x2="64311" y2="63360"/>
                        <a14:backgroundMark x1="64707" y1="59325" x2="64757" y2="59888"/>
                        <a14:backgroundMark x1="64633" y1="65608" x2="64633" y2="65608"/>
                        <a14:backgroundMark x1="64162" y1="69643" x2="63889" y2="67824"/>
                        <a14:backgroundMark x1="62103" y1="65972" x2="60739" y2="66138"/>
                        <a14:backgroundMark x1="61508" y1="70370" x2="62227" y2="71561"/>
                        <a14:backgroundMark x1="66815" y1="37765" x2="67956" y2="37632"/>
                        <a14:backgroundMark x1="66096" y1="37004" x2="66915" y2="37004"/>
                        <a14:backgroundMark x1="50397" y1="44180" x2="49256" y2="41832"/>
                        <a14:backgroundMark x1="39311" y1="43948" x2="39311" y2="43948"/>
                        <a14:backgroundMark x1="40228" y1="44048" x2="40228" y2="44048"/>
                        <a14:backgroundMark x1="23636" y1="50628" x2="24132" y2="57209"/>
                        <a14:backgroundMark x1="24132" y1="57209" x2="25174" y2="59226"/>
                        <a14:backgroundMark x1="25174" y1="59226" x2="38145" y2="58532"/>
                        <a14:backgroundMark x1="25124" y1="59788" x2="22718" y2="59888"/>
                        <a14:backgroundMark x1="22718" y1="59888" x2="22594" y2="58168"/>
                        <a14:backgroundMark x1="22594" y1="58168" x2="24653" y2="58499"/>
                        <a14:backgroundMark x1="24653" y1="58499" x2="24851" y2="60185"/>
                        <a14:backgroundMark x1="24851" y1="60185" x2="24851" y2="60185"/>
                        <a14:backgroundMark x1="37302" y1="49802" x2="38095" y2="53340"/>
                        <a14:backgroundMark x1="38095" y1="53340" x2="37798" y2="57440"/>
                        <a14:backgroundMark x1="37798" y1="57440" x2="37723" y2="57573"/>
                        <a14:backgroundMark x1="38194" y1="47685" x2="36880" y2="47487"/>
                        <a14:backgroundMark x1="36880" y1="47487" x2="37227" y2="49471"/>
                        <a14:backgroundMark x1="37227" y1="49471" x2="38442" y2="50595"/>
                        <a14:backgroundMark x1="38442" y1="50595" x2="39013" y2="48743"/>
                        <a14:backgroundMark x1="39013" y1="48743" x2="37922" y2="47421"/>
                        <a14:backgroundMark x1="37922" y1="47421" x2="37922" y2="47421"/>
                      </a14:backgroundRemoval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37" t="48282" r="61758" b="39987"/>
          <a:stretch>
            <a:fillRect/>
          </a:stretch>
        </p:blipFill>
        <p:spPr bwMode="auto">
          <a:xfrm rot="21272765" flipH="1">
            <a:off x="5399996" y="4742882"/>
            <a:ext cx="1093697" cy="709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9C7A114-E771-2F21-A18C-9193474FA9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25" b="100000" l="1527" r="100000">
                        <a14:foregroundMark x1="22901" y1="16518" x2="83969" y2="18304"/>
                        <a14:foregroundMark x1="21374" y1="12946" x2="77099" y2="16071"/>
                        <a14:foregroundMark x1="88550" y1="92857" x2="96947" y2="84821"/>
                        <a14:foregroundMark x1="3053" y1="95536" x2="7634" y2="79464"/>
                        <a14:foregroundMark x1="17557" y1="11607" x2="76336" y2="11161"/>
                        <a14:foregroundMark x1="22901" y1="8036" x2="87786" y2="8036"/>
                        <a14:foregroundMark x1="12977" y1="8036" x2="12977" y2="10268"/>
                        <a14:foregroundMark x1="16794" y1="5804" x2="77099" y2="7143"/>
                        <a14:foregroundMark x1="88550" y1="6250" x2="26718" y2="4911"/>
                        <a14:foregroundMark x1="12214" y1="6250" x2="22137" y2="6250"/>
                        <a14:foregroundMark x1="16031" y1="4911" x2="26718" y2="5357"/>
                        <a14:foregroundMark x1="12977" y1="5357" x2="12977" y2="5357"/>
                        <a14:foregroundMark x1="88550" y1="5357" x2="88550" y2="5357"/>
                        <a14:backgroundMark x1="12214" y1="1786" x2="90076" y2="2232"/>
                        <a14:backgroundMark x1="2290" y1="25446" x2="6870" y2="6696"/>
                        <a14:backgroundMark x1="9160" y1="13839" x2="9160" y2="4018"/>
                        <a14:backgroundMark x1="96183" y1="21875" x2="93893" y2="3571"/>
                        <a14:backgroundMark x1="91603" y1="99107" x2="99237" y2="97321"/>
                        <a14:backgroundMark x1="97710" y1="95536" x2="97710" y2="955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3738" y="5256371"/>
            <a:ext cx="270537" cy="37191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7299177-ECEF-FF60-08A1-D70F65CBDA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25" b="100000" l="1527" r="100000">
                        <a14:foregroundMark x1="22901" y1="16518" x2="83969" y2="18304"/>
                        <a14:foregroundMark x1="21374" y1="12946" x2="77099" y2="16071"/>
                        <a14:foregroundMark x1="88550" y1="92857" x2="96947" y2="84821"/>
                        <a14:foregroundMark x1="3053" y1="95536" x2="7634" y2="79464"/>
                        <a14:foregroundMark x1="17557" y1="11607" x2="76336" y2="11161"/>
                        <a14:foregroundMark x1="22901" y1="8036" x2="87786" y2="8036"/>
                        <a14:foregroundMark x1="12977" y1="8036" x2="12977" y2="10268"/>
                        <a14:foregroundMark x1="16794" y1="5804" x2="77099" y2="7143"/>
                        <a14:foregroundMark x1="88550" y1="6250" x2="26718" y2="4911"/>
                        <a14:foregroundMark x1="12214" y1="6250" x2="22137" y2="6250"/>
                        <a14:foregroundMark x1="16031" y1="4911" x2="26718" y2="5357"/>
                        <a14:foregroundMark x1="12977" y1="5357" x2="12977" y2="5357"/>
                        <a14:foregroundMark x1="88550" y1="5357" x2="88550" y2="5357"/>
                        <a14:backgroundMark x1="12214" y1="1786" x2="90076" y2="2232"/>
                        <a14:backgroundMark x1="2290" y1="25446" x2="6870" y2="6696"/>
                        <a14:backgroundMark x1="9160" y1="13839" x2="9160" y2="4018"/>
                        <a14:backgroundMark x1="96183" y1="21875" x2="93893" y2="3571"/>
                        <a14:backgroundMark x1="91603" y1="99107" x2="99237" y2="97321"/>
                        <a14:backgroundMark x1="97710" y1="95536" x2="97710" y2="955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20628" y="5109116"/>
            <a:ext cx="270537" cy="37191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4A45230-529F-7A12-2253-8B87E6A46E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25" b="100000" l="1527" r="100000">
                        <a14:foregroundMark x1="22901" y1="16518" x2="83969" y2="18304"/>
                        <a14:foregroundMark x1="21374" y1="12946" x2="77099" y2="16071"/>
                        <a14:foregroundMark x1="88550" y1="92857" x2="96947" y2="84821"/>
                        <a14:foregroundMark x1="3053" y1="95536" x2="7634" y2="79464"/>
                        <a14:foregroundMark x1="17557" y1="11607" x2="76336" y2="11161"/>
                        <a14:foregroundMark x1="22901" y1="8036" x2="87786" y2="8036"/>
                        <a14:foregroundMark x1="12977" y1="8036" x2="12977" y2="10268"/>
                        <a14:foregroundMark x1="16794" y1="5804" x2="77099" y2="7143"/>
                        <a14:foregroundMark x1="88550" y1="6250" x2="26718" y2="4911"/>
                        <a14:foregroundMark x1="12214" y1="6250" x2="22137" y2="6250"/>
                        <a14:foregroundMark x1="16031" y1="4911" x2="26718" y2="5357"/>
                        <a14:foregroundMark x1="12977" y1="5357" x2="12977" y2="5357"/>
                        <a14:foregroundMark x1="88550" y1="5357" x2="88550" y2="5357"/>
                        <a14:backgroundMark x1="12214" y1="1786" x2="90076" y2="2232"/>
                        <a14:backgroundMark x1="2290" y1="25446" x2="6870" y2="6696"/>
                        <a14:backgroundMark x1="9160" y1="13839" x2="9160" y2="4018"/>
                        <a14:backgroundMark x1="96183" y1="21875" x2="93893" y2="3571"/>
                        <a14:backgroundMark x1="91603" y1="99107" x2="99237" y2="97321"/>
                        <a14:backgroundMark x1="97710" y1="95536" x2="97710" y2="955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5207" y="5261813"/>
            <a:ext cx="270537" cy="37191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3CF49D7-4E56-F47C-B084-DEBE9BE9B0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25" b="100000" l="1527" r="100000">
                        <a14:foregroundMark x1="22901" y1="16518" x2="83969" y2="18304"/>
                        <a14:foregroundMark x1="21374" y1="12946" x2="77099" y2="16071"/>
                        <a14:foregroundMark x1="88550" y1="92857" x2="96947" y2="84821"/>
                        <a14:foregroundMark x1="3053" y1="95536" x2="7634" y2="79464"/>
                        <a14:foregroundMark x1="17557" y1="11607" x2="76336" y2="11161"/>
                        <a14:foregroundMark x1="22901" y1="8036" x2="87786" y2="8036"/>
                        <a14:foregroundMark x1="12977" y1="8036" x2="12977" y2="10268"/>
                        <a14:foregroundMark x1="16794" y1="5804" x2="77099" y2="7143"/>
                        <a14:foregroundMark x1="88550" y1="6250" x2="26718" y2="4911"/>
                        <a14:foregroundMark x1="12214" y1="6250" x2="22137" y2="6250"/>
                        <a14:foregroundMark x1="16031" y1="4911" x2="26718" y2="5357"/>
                        <a14:foregroundMark x1="12977" y1="5357" x2="12977" y2="5357"/>
                        <a14:foregroundMark x1="88550" y1="5357" x2="88550" y2="5357"/>
                        <a14:backgroundMark x1="12214" y1="1786" x2="90076" y2="2232"/>
                        <a14:backgroundMark x1="2290" y1="25446" x2="6870" y2="6696"/>
                        <a14:backgroundMark x1="9160" y1="13839" x2="9160" y2="4018"/>
                        <a14:backgroundMark x1="96183" y1="21875" x2="93893" y2="3571"/>
                        <a14:backgroundMark x1="91603" y1="99107" x2="99237" y2="97321"/>
                        <a14:backgroundMark x1="97710" y1="95536" x2="97710" y2="955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98181" y="5088623"/>
            <a:ext cx="270537" cy="371912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16E9B4C9-DD21-9E1C-F639-EE461DD6E8E7}"/>
              </a:ext>
            </a:extLst>
          </p:cNvPr>
          <p:cNvSpPr/>
          <p:nvPr/>
        </p:nvSpPr>
        <p:spPr>
          <a:xfrm>
            <a:off x="2264537" y="431301"/>
            <a:ext cx="2526628" cy="1444378"/>
          </a:xfrm>
          <a:prstGeom prst="rect">
            <a:avLst/>
          </a:prstGeom>
          <a:gradFill>
            <a:gsLst>
              <a:gs pos="0">
                <a:srgbClr val="6D898D"/>
              </a:gs>
              <a:gs pos="74000">
                <a:srgbClr val="5E7F86"/>
              </a:gs>
              <a:gs pos="83000">
                <a:srgbClr val="567881"/>
              </a:gs>
              <a:gs pos="100000">
                <a:srgbClr val="55778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FEE9BB1-476A-6A36-DC30-5B4288F79B86}"/>
              </a:ext>
            </a:extLst>
          </p:cNvPr>
          <p:cNvGrpSpPr/>
          <p:nvPr/>
        </p:nvGrpSpPr>
        <p:grpSpPr>
          <a:xfrm flipH="1">
            <a:off x="1853802" y="1365790"/>
            <a:ext cx="2927912" cy="5268242"/>
            <a:chOff x="8594095" y="1616543"/>
            <a:chExt cx="2623409" cy="4068747"/>
          </a:xfrm>
        </p:grpSpPr>
        <p:pic>
          <p:nvPicPr>
            <p:cNvPr id="3" name="Picture 8" descr="Free Pencil Clipart Transparent, Download Free Pencil Clipart Transparent  png images, Free ClipArts on Clipart Library">
              <a:extLst>
                <a:ext uri="{FF2B5EF4-FFF2-40B4-BE49-F238E27FC236}">
                  <a16:creationId xmlns:a16="http://schemas.microsoft.com/office/drawing/2014/main" id="{5D2D1AB0-B2AC-A434-8F61-7673644CF3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778" b="89778" l="2667" r="97778">
                          <a14:foregroundMark x1="7111" y1="49778" x2="18222" y2="50222"/>
                          <a14:foregroundMark x1="3111" y1="49778" x2="3111" y2="49778"/>
                          <a14:foregroundMark x1="84889" y1="48444" x2="97778" y2="47556"/>
                          <a14:foregroundMark x1="88000" y1="53778" x2="91556" y2="5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245" b="39921"/>
            <a:stretch/>
          </p:blipFill>
          <p:spPr bwMode="auto">
            <a:xfrm rot="17902951">
              <a:off x="9209963" y="3095373"/>
              <a:ext cx="564632" cy="138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0" name="Picture 36">
              <a:extLst>
                <a:ext uri="{FF2B5EF4-FFF2-40B4-BE49-F238E27FC236}">
                  <a16:creationId xmlns:a16="http://schemas.microsoft.com/office/drawing/2014/main" id="{3D5C734A-E958-A1DA-98B2-8E09F27A80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594095" y="1616543"/>
              <a:ext cx="2623409" cy="40687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3" name="Picture 8" descr="Banana Fruit Cartoon PNG | PNG Mart">
            <a:extLst>
              <a:ext uri="{FF2B5EF4-FFF2-40B4-BE49-F238E27FC236}">
                <a16:creationId xmlns:a16="http://schemas.microsoft.com/office/drawing/2014/main" id="{64B914A0-CA72-B808-5065-17B2987A3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16978">
            <a:off x="6854484" y="3911389"/>
            <a:ext cx="485974" cy="23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8" descr="Banana Fruit Cartoon PNG | PNG Mart">
            <a:extLst>
              <a:ext uri="{FF2B5EF4-FFF2-40B4-BE49-F238E27FC236}">
                <a16:creationId xmlns:a16="http://schemas.microsoft.com/office/drawing/2014/main" id="{A4AD5680-B3A2-FE76-BBD5-CEBBFA2BF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25298">
            <a:off x="6853716" y="3742129"/>
            <a:ext cx="546825" cy="26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D14BEEA6-0D2C-4107-A470-7D81FDA5BF76" descr="D14BEEA6-0D2C-4107-A470-7D81FDA5BF76">
            <a:extLst>
              <a:ext uri="{FF2B5EF4-FFF2-40B4-BE49-F238E27FC236}">
                <a16:creationId xmlns:a16="http://schemas.microsoft.com/office/drawing/2014/main" id="{99DCCFA5-ECAF-98FF-E238-9902DC14F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917" b="93737" l="9979" r="89809">
                        <a14:foregroundMark x1="20276" y1="18047" x2="32696" y2="6157"/>
                        <a14:foregroundMark x1="32696" y1="6157" x2="68471" y2="9023"/>
                        <a14:foregroundMark x1="68471" y1="9023" x2="82059" y2="20170"/>
                        <a14:foregroundMark x1="82059" y1="20170" x2="87686" y2="36518"/>
                        <a14:foregroundMark x1="87686" y1="36518" x2="86943" y2="71019"/>
                        <a14:foregroundMark x1="86943" y1="71019" x2="80361" y2="87261"/>
                        <a14:foregroundMark x1="80361" y1="87261" x2="77495" y2="48938"/>
                        <a14:foregroundMark x1="77495" y1="48938" x2="83015" y2="26221"/>
                        <a14:foregroundMark x1="25159" y1="16454" x2="39915" y2="15287"/>
                        <a14:foregroundMark x1="31210" y1="90127" x2="67941" y2="93737"/>
                        <a14:foregroundMark x1="67941" y1="93737" x2="81529" y2="8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340" y="3827656"/>
            <a:ext cx="296515" cy="296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D14BEEA6-0D2C-4107-A470-7D81FDA5BF76" descr="D14BEEA6-0D2C-4107-A470-7D81FDA5BF76">
            <a:extLst>
              <a:ext uri="{FF2B5EF4-FFF2-40B4-BE49-F238E27FC236}">
                <a16:creationId xmlns:a16="http://schemas.microsoft.com/office/drawing/2014/main" id="{283669B9-D886-6CE7-8234-F3C0E20A0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917" b="93737" l="9979" r="89809">
                        <a14:foregroundMark x1="20276" y1="18047" x2="32696" y2="6157"/>
                        <a14:foregroundMark x1="32696" y1="6157" x2="68471" y2="9023"/>
                        <a14:foregroundMark x1="68471" y1="9023" x2="82059" y2="20170"/>
                        <a14:foregroundMark x1="82059" y1="20170" x2="87686" y2="36518"/>
                        <a14:foregroundMark x1="87686" y1="36518" x2="86943" y2="71019"/>
                        <a14:foregroundMark x1="86943" y1="71019" x2="80361" y2="87261"/>
                        <a14:foregroundMark x1="80361" y1="87261" x2="77495" y2="48938"/>
                        <a14:foregroundMark x1="77495" y1="48938" x2="83015" y2="26221"/>
                        <a14:foregroundMark x1="25159" y1="16454" x2="39915" y2="15287"/>
                        <a14:foregroundMark x1="31210" y1="90127" x2="67941" y2="93737"/>
                        <a14:foregroundMark x1="67941" y1="93737" x2="81529" y2="8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634" y="3911793"/>
            <a:ext cx="294734" cy="294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90" descr="Cinnamon Toast Crunch™ Cereal Single Serve Cup 2 oz | General Mills  Foodservice">
            <a:extLst>
              <a:ext uri="{FF2B5EF4-FFF2-40B4-BE49-F238E27FC236}">
                <a16:creationId xmlns:a16="http://schemas.microsoft.com/office/drawing/2014/main" id="{D1906516-FAA6-405D-9810-8A31358C60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200" b="97900" l="2900" r="97367">
                        <a14:foregroundMark x1="27500" y1="2633" x2="49067" y2="2267"/>
                        <a14:foregroundMark x1="49067" y1="2267" x2="69433" y2="2500"/>
                        <a14:foregroundMark x1="3600" y1="9433" x2="18333" y2="3333"/>
                        <a14:foregroundMark x1="4033" y1="14733" x2="3600" y2="10000"/>
                        <a14:foregroundMark x1="3067" y1="8333" x2="3067" y2="8333"/>
                        <a14:foregroundMark x1="2933" y1="10833" x2="12633" y2="4033"/>
                        <a14:foregroundMark x1="8467" y1="28200" x2="10000" y2="39167"/>
                        <a14:foregroundMark x1="19433" y1="92100" x2="58467" y2="91533"/>
                        <a14:foregroundMark x1="58467" y1="91533" x2="76967" y2="81267"/>
                        <a14:foregroundMark x1="76967" y1="81267" x2="87500" y2="43600"/>
                        <a14:foregroundMark x1="87500" y1="43600" x2="76767" y2="42833"/>
                        <a14:foregroundMark x1="76767" y1="42833" x2="49933" y2="48567"/>
                        <a14:foregroundMark x1="49933" y1="48567" x2="23033" y2="45567"/>
                        <a14:foregroundMark x1="23033" y1="45567" x2="17733" y2="66767"/>
                        <a14:foregroundMark x1="17733" y1="66767" x2="22100" y2="83433"/>
                        <a14:foregroundMark x1="22100" y1="83433" x2="20267" y2="92100"/>
                        <a14:foregroundMark x1="25700" y1="81100" x2="77633" y2="71933"/>
                        <a14:foregroundMark x1="21267" y1="63067" x2="71200" y2="56800"/>
                        <a14:foregroundMark x1="71200" y1="56800" x2="73600" y2="51100"/>
                        <a14:foregroundMark x1="20433" y1="60700" x2="25567" y2="57500"/>
                        <a14:foregroundMark x1="56800" y1="53067" x2="56800" y2="53067"/>
                        <a14:foregroundMark x1="75133" y1="48900" x2="66533" y2="50833"/>
                        <a14:foregroundMark x1="63600" y1="51400" x2="54167" y2="54733"/>
                        <a14:foregroundMark x1="54167" y1="54733" x2="54167" y2="54733"/>
                        <a14:foregroundMark x1="69867" y1="53333" x2="69867" y2="53333"/>
                        <a14:foregroundMark x1="22933" y1="54167" x2="22933" y2="54167"/>
                        <a14:foregroundMark x1="22933" y1="54167" x2="22500" y2="59033"/>
                        <a14:foregroundMark x1="37367" y1="59867" x2="37933" y2="57233"/>
                        <a14:foregroundMark x1="37933" y1="56933" x2="40267" y2="55833"/>
                        <a14:foregroundMark x1="40700" y1="56933" x2="40700" y2="56933"/>
                        <a14:foregroundMark x1="41933" y1="59600" x2="61267" y2="60833"/>
                        <a14:foregroundMark x1="61267" y1="60833" x2="56267" y2="64033"/>
                        <a14:foregroundMark x1="28733" y1="68067" x2="53767" y2="64300"/>
                        <a14:foregroundMark x1="53767" y1="64300" x2="53467" y2="64600"/>
                        <a14:foregroundMark x1="53467" y1="64600" x2="27233" y2="79600"/>
                        <a14:foregroundMark x1="27233" y1="79600" x2="27233" y2="79600"/>
                        <a14:foregroundMark x1="27100" y1="75000" x2="41533" y2="71100"/>
                        <a14:foregroundMark x1="41533" y1="71100" x2="41533" y2="71100"/>
                        <a14:foregroundMark x1="30700" y1="93067" x2="54067" y2="93067"/>
                        <a14:foregroundMark x1="54067" y1="93067" x2="69600" y2="91800"/>
                        <a14:foregroundMark x1="43900" y1="89867" x2="58600" y2="89167"/>
                        <a14:foregroundMark x1="26933" y1="95567" x2="49400" y2="97567"/>
                        <a14:foregroundMark x1="49400" y1="97567" x2="67967" y2="93833"/>
                        <a14:foregroundMark x1="67967" y1="93833" x2="79033" y2="88200"/>
                        <a14:foregroundMark x1="42100" y1="89167" x2="42367" y2="91533"/>
                        <a14:foregroundMark x1="37367" y1="86400" x2="35833" y2="81933"/>
                        <a14:foregroundMark x1="41933" y1="86800" x2="41933" y2="86800"/>
                        <a14:foregroundMark x1="28467" y1="87233" x2="25567" y2="84867"/>
                        <a14:foregroundMark x1="60967" y1="84300" x2="68167" y2="83867"/>
                        <a14:foregroundMark x1="68167" y1="83867" x2="74933" y2="81367"/>
                        <a14:foregroundMark x1="74933" y1="81367" x2="86067" y2="53833"/>
                        <a14:foregroundMark x1="86067" y1="53833" x2="82800" y2="47600"/>
                        <a14:foregroundMark x1="82800" y1="47600" x2="68200" y2="49100"/>
                        <a14:foregroundMark x1="68200" y1="49100" x2="60900" y2="64167"/>
                        <a14:foregroundMark x1="60900" y1="64167" x2="65800" y2="73833"/>
                        <a14:foregroundMark x1="65800" y1="73833" x2="65333" y2="82067"/>
                        <a14:foregroundMark x1="65333" y1="82067" x2="61667" y2="84167"/>
                        <a14:foregroundMark x1="73767" y1="62500" x2="73767" y2="62500"/>
                        <a14:foregroundMark x1="68467" y1="61667" x2="76267" y2="58067"/>
                        <a14:foregroundMark x1="69033" y1="77100" x2="74867" y2="75267"/>
                        <a14:foregroundMark x1="75433" y1="69300" x2="78767" y2="57633"/>
                        <a14:foregroundMark x1="82767" y1="73200" x2="85000" y2="59733"/>
                        <a14:foregroundMark x1="81400" y1="87233" x2="81400" y2="87233"/>
                        <a14:foregroundMark x1="59300" y1="96933" x2="46267" y2="95267"/>
                        <a14:foregroundMark x1="32367" y1="97500" x2="34733" y2="97933"/>
                        <a14:foregroundMark x1="34433" y1="6267" x2="92767" y2="7367"/>
                        <a14:foregroundMark x1="71267" y1="2233" x2="82767" y2="4033"/>
                        <a14:foregroundMark x1="34033" y1="11267" x2="52300" y2="8767"/>
                        <a14:foregroundMark x1="52300" y1="8767" x2="53600" y2="8767"/>
                        <a14:foregroundMark x1="91800" y1="7233" x2="93833" y2="15300"/>
                        <a14:foregroundMark x1="93833" y1="15300" x2="92367" y2="16533"/>
                        <a14:foregroundMark x1="95000" y1="7633" x2="95200" y2="15067"/>
                        <a14:foregroundMark x1="95200" y1="15067" x2="92633" y2="16100"/>
                        <a14:foregroundMark x1="96267" y1="11800" x2="96267" y2="11800"/>
                        <a14:foregroundMark x1="97367" y1="11400" x2="97100" y2="9733"/>
                        <a14:foregroundMark x1="27233" y1="11933" x2="40200" y2="11933"/>
                        <a14:foregroundMark x1="40200" y1="11933" x2="56533" y2="11100"/>
                        <a14:foregroundMark x1="40700" y1="39433" x2="49300" y2="39433"/>
                        <a14:foregroundMark x1="31667" y1="64867" x2="33767" y2="64867"/>
                        <a14:foregroundMark x1="47633" y1="69300" x2="56533" y2="68767"/>
                        <a14:foregroundMark x1="4433" y1="8333" x2="10667" y2="6400"/>
                        <a14:foregroundMark x1="5267" y1="6933" x2="10267" y2="6800"/>
                        <a14:foregroundMark x1="6800" y1="6933" x2="10667" y2="6100"/>
                        <a14:foregroundMark x1="9300" y1="5567" x2="6633" y2="6267"/>
                        <a14:backgroundMark x1="26933" y1="98467" x2="26933" y2="98467"/>
                        <a14:backgroundMark x1="66400" y1="99300" x2="72100" y2="99300"/>
                        <a14:backgroundMark x1="26100" y1="99167" x2="37367" y2="99167"/>
                        <a14:backgroundMark x1="65133" y1="99433" x2="65133" y2="99433"/>
                        <a14:backgroundMark x1="62933" y1="99600" x2="62933" y2="99600"/>
                        <a14:backgroundMark x1="60833" y1="99600" x2="60833" y2="99600"/>
                        <a14:backgroundMark x1="60133" y1="99867" x2="60133" y2="99867"/>
                        <a14:backgroundMark x1="59167" y1="99867" x2="59167" y2="99867"/>
                        <a14:backgroundMark x1="39167" y1="99867" x2="39167" y2="99867"/>
                        <a14:backgroundMark x1="2467" y1="2500" x2="11933" y2="0"/>
                        <a14:backgroundMark x1="90267" y1="833" x2="99833" y2="3467"/>
                        <a14:backgroundMark x1="99567" y1="9433" x2="99567" y2="9433"/>
                        <a14:backgroundMark x1="62067" y1="267" x2="62067" y2="267"/>
                        <a14:backgroundMark x1="39000" y1="433" x2="39000" y2="433"/>
                        <a14:backgroundMark x1="39000" y1="133" x2="39000" y2="1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-493"/>
          <a:stretch/>
        </p:blipFill>
        <p:spPr bwMode="auto">
          <a:xfrm rot="20615831">
            <a:off x="5667537" y="3741908"/>
            <a:ext cx="272066" cy="27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91" descr="Cinnamon Toast Crunch™ Cereal Single Serve Cup 2 oz | General Mills  Foodservice">
            <a:extLst>
              <a:ext uri="{FF2B5EF4-FFF2-40B4-BE49-F238E27FC236}">
                <a16:creationId xmlns:a16="http://schemas.microsoft.com/office/drawing/2014/main" id="{6581DD6D-61F1-E18F-73F5-F334EC482D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200" b="97900" l="2900" r="97367">
                        <a14:foregroundMark x1="27500" y1="2633" x2="49067" y2="2267"/>
                        <a14:foregroundMark x1="49067" y1="2267" x2="69433" y2="2500"/>
                        <a14:foregroundMark x1="3600" y1="9433" x2="18333" y2="3333"/>
                        <a14:foregroundMark x1="4033" y1="14733" x2="3600" y2="10000"/>
                        <a14:foregroundMark x1="3067" y1="8333" x2="3067" y2="8333"/>
                        <a14:foregroundMark x1="2933" y1="10833" x2="12633" y2="4033"/>
                        <a14:foregroundMark x1="8467" y1="28200" x2="10000" y2="39167"/>
                        <a14:foregroundMark x1="19433" y1="92100" x2="58467" y2="91533"/>
                        <a14:foregroundMark x1="58467" y1="91533" x2="76967" y2="81267"/>
                        <a14:foregroundMark x1="76967" y1="81267" x2="87500" y2="43600"/>
                        <a14:foregroundMark x1="87500" y1="43600" x2="76767" y2="42833"/>
                        <a14:foregroundMark x1="76767" y1="42833" x2="49933" y2="48567"/>
                        <a14:foregroundMark x1="49933" y1="48567" x2="23033" y2="45567"/>
                        <a14:foregroundMark x1="23033" y1="45567" x2="17733" y2="66767"/>
                        <a14:foregroundMark x1="17733" y1="66767" x2="22100" y2="83433"/>
                        <a14:foregroundMark x1="22100" y1="83433" x2="20267" y2="92100"/>
                        <a14:foregroundMark x1="25700" y1="81100" x2="77633" y2="71933"/>
                        <a14:foregroundMark x1="21267" y1="63067" x2="71200" y2="56800"/>
                        <a14:foregroundMark x1="71200" y1="56800" x2="73600" y2="51100"/>
                        <a14:foregroundMark x1="20433" y1="60700" x2="25567" y2="57500"/>
                        <a14:foregroundMark x1="56800" y1="53067" x2="56800" y2="53067"/>
                        <a14:foregroundMark x1="75133" y1="48900" x2="66533" y2="50833"/>
                        <a14:foregroundMark x1="63600" y1="51400" x2="54167" y2="54733"/>
                        <a14:foregroundMark x1="54167" y1="54733" x2="54167" y2="54733"/>
                        <a14:foregroundMark x1="69867" y1="53333" x2="69867" y2="53333"/>
                        <a14:foregroundMark x1="22933" y1="54167" x2="22933" y2="54167"/>
                        <a14:foregroundMark x1="22933" y1="54167" x2="22500" y2="59033"/>
                        <a14:foregroundMark x1="37367" y1="59867" x2="37933" y2="57233"/>
                        <a14:foregroundMark x1="37933" y1="56933" x2="40267" y2="55833"/>
                        <a14:foregroundMark x1="40700" y1="56933" x2="40700" y2="56933"/>
                        <a14:foregroundMark x1="41933" y1="59600" x2="61267" y2="60833"/>
                        <a14:foregroundMark x1="61267" y1="60833" x2="56267" y2="64033"/>
                        <a14:foregroundMark x1="28733" y1="68067" x2="53767" y2="64300"/>
                        <a14:foregroundMark x1="53767" y1="64300" x2="53467" y2="64600"/>
                        <a14:foregroundMark x1="53467" y1="64600" x2="27233" y2="79600"/>
                        <a14:foregroundMark x1="27233" y1="79600" x2="27233" y2="79600"/>
                        <a14:foregroundMark x1="27100" y1="75000" x2="41533" y2="71100"/>
                        <a14:foregroundMark x1="41533" y1="71100" x2="41533" y2="71100"/>
                        <a14:foregroundMark x1="30700" y1="93067" x2="54067" y2="93067"/>
                        <a14:foregroundMark x1="54067" y1="93067" x2="69600" y2="91800"/>
                        <a14:foregroundMark x1="43900" y1="89867" x2="58600" y2="89167"/>
                        <a14:foregroundMark x1="26933" y1="95567" x2="49400" y2="97567"/>
                        <a14:foregroundMark x1="49400" y1="97567" x2="67967" y2="93833"/>
                        <a14:foregroundMark x1="67967" y1="93833" x2="79033" y2="88200"/>
                        <a14:foregroundMark x1="42100" y1="89167" x2="42367" y2="91533"/>
                        <a14:foregroundMark x1="37367" y1="86400" x2="35833" y2="81933"/>
                        <a14:foregroundMark x1="41933" y1="86800" x2="41933" y2="86800"/>
                        <a14:foregroundMark x1="28467" y1="87233" x2="25567" y2="84867"/>
                        <a14:foregroundMark x1="60967" y1="84300" x2="68167" y2="83867"/>
                        <a14:foregroundMark x1="68167" y1="83867" x2="74933" y2="81367"/>
                        <a14:foregroundMark x1="74933" y1="81367" x2="86067" y2="53833"/>
                        <a14:foregroundMark x1="86067" y1="53833" x2="82800" y2="47600"/>
                        <a14:foregroundMark x1="82800" y1="47600" x2="68200" y2="49100"/>
                        <a14:foregroundMark x1="68200" y1="49100" x2="60900" y2="64167"/>
                        <a14:foregroundMark x1="60900" y1="64167" x2="65800" y2="73833"/>
                        <a14:foregroundMark x1="65800" y1="73833" x2="65333" y2="82067"/>
                        <a14:foregroundMark x1="65333" y1="82067" x2="61667" y2="84167"/>
                        <a14:foregroundMark x1="73767" y1="62500" x2="73767" y2="62500"/>
                        <a14:foregroundMark x1="68467" y1="61667" x2="76267" y2="58067"/>
                        <a14:foregroundMark x1="69033" y1="77100" x2="74867" y2="75267"/>
                        <a14:foregroundMark x1="75433" y1="69300" x2="78767" y2="57633"/>
                        <a14:foregroundMark x1="82767" y1="73200" x2="85000" y2="59733"/>
                        <a14:foregroundMark x1="81400" y1="87233" x2="81400" y2="87233"/>
                        <a14:foregroundMark x1="59300" y1="96933" x2="46267" y2="95267"/>
                        <a14:foregroundMark x1="32367" y1="97500" x2="34733" y2="97933"/>
                        <a14:foregroundMark x1="34433" y1="6267" x2="92767" y2="7367"/>
                        <a14:foregroundMark x1="71267" y1="2233" x2="82767" y2="4033"/>
                        <a14:foregroundMark x1="34033" y1="11267" x2="52300" y2="8767"/>
                        <a14:foregroundMark x1="52300" y1="8767" x2="53600" y2="8767"/>
                        <a14:foregroundMark x1="91800" y1="7233" x2="93833" y2="15300"/>
                        <a14:foregroundMark x1="93833" y1="15300" x2="92367" y2="16533"/>
                        <a14:foregroundMark x1="95000" y1="7633" x2="95200" y2="15067"/>
                        <a14:foregroundMark x1="95200" y1="15067" x2="92633" y2="16100"/>
                        <a14:foregroundMark x1="96267" y1="11800" x2="96267" y2="11800"/>
                        <a14:foregroundMark x1="97367" y1="11400" x2="97100" y2="9733"/>
                        <a14:foregroundMark x1="27233" y1="11933" x2="40200" y2="11933"/>
                        <a14:foregroundMark x1="40200" y1="11933" x2="56533" y2="11100"/>
                        <a14:foregroundMark x1="40700" y1="39433" x2="49300" y2="39433"/>
                        <a14:foregroundMark x1="31667" y1="64867" x2="33767" y2="64867"/>
                        <a14:foregroundMark x1="47633" y1="69300" x2="56533" y2="68767"/>
                        <a14:foregroundMark x1="4433" y1="8333" x2="10667" y2="6400"/>
                        <a14:foregroundMark x1="5267" y1="6933" x2="10267" y2="6800"/>
                        <a14:foregroundMark x1="6800" y1="6933" x2="10667" y2="6100"/>
                        <a14:foregroundMark x1="9300" y1="5567" x2="6633" y2="6267"/>
                        <a14:backgroundMark x1="26933" y1="98467" x2="26933" y2="98467"/>
                        <a14:backgroundMark x1="66400" y1="99300" x2="72100" y2="99300"/>
                        <a14:backgroundMark x1="26100" y1="99167" x2="37367" y2="99167"/>
                        <a14:backgroundMark x1="65133" y1="99433" x2="65133" y2="99433"/>
                        <a14:backgroundMark x1="62933" y1="99600" x2="62933" y2="99600"/>
                        <a14:backgroundMark x1="60833" y1="99600" x2="60833" y2="99600"/>
                        <a14:backgroundMark x1="60133" y1="99867" x2="60133" y2="99867"/>
                        <a14:backgroundMark x1="59167" y1="99867" x2="59167" y2="99867"/>
                        <a14:backgroundMark x1="39167" y1="99867" x2="39167" y2="99867"/>
                        <a14:backgroundMark x1="2467" y1="2500" x2="11933" y2="0"/>
                        <a14:backgroundMark x1="90267" y1="833" x2="99833" y2="3467"/>
                        <a14:backgroundMark x1="99567" y1="9433" x2="99567" y2="9433"/>
                        <a14:backgroundMark x1="62067" y1="267" x2="62067" y2="267"/>
                        <a14:backgroundMark x1="39000" y1="433" x2="39000" y2="433"/>
                        <a14:backgroundMark x1="39000" y1="133" x2="39000" y2="1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-493"/>
          <a:stretch/>
        </p:blipFill>
        <p:spPr bwMode="auto">
          <a:xfrm rot="181834">
            <a:off x="6160052" y="3741823"/>
            <a:ext cx="289869" cy="29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93" descr="Cinnamon Toast Crunch™ Cereal Single Serve Cup 2 oz | General Mills  Foodservice">
            <a:extLst>
              <a:ext uri="{FF2B5EF4-FFF2-40B4-BE49-F238E27FC236}">
                <a16:creationId xmlns:a16="http://schemas.microsoft.com/office/drawing/2014/main" id="{4B7AA0AD-3B65-12D5-BF70-A098C04AEE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200" b="97900" l="2900" r="97367">
                        <a14:foregroundMark x1="27500" y1="2633" x2="49067" y2="2267"/>
                        <a14:foregroundMark x1="49067" y1="2267" x2="69433" y2="2500"/>
                        <a14:foregroundMark x1="3600" y1="9433" x2="18333" y2="3333"/>
                        <a14:foregroundMark x1="4033" y1="14733" x2="3600" y2="10000"/>
                        <a14:foregroundMark x1="3067" y1="8333" x2="3067" y2="8333"/>
                        <a14:foregroundMark x1="2933" y1="10833" x2="12633" y2="4033"/>
                        <a14:foregroundMark x1="8467" y1="28200" x2="10000" y2="39167"/>
                        <a14:foregroundMark x1="19433" y1="92100" x2="58467" y2="91533"/>
                        <a14:foregroundMark x1="58467" y1="91533" x2="76967" y2="81267"/>
                        <a14:foregroundMark x1="76967" y1="81267" x2="87500" y2="43600"/>
                        <a14:foregroundMark x1="87500" y1="43600" x2="76767" y2="42833"/>
                        <a14:foregroundMark x1="76767" y1="42833" x2="49933" y2="48567"/>
                        <a14:foregroundMark x1="49933" y1="48567" x2="23033" y2="45567"/>
                        <a14:foregroundMark x1="23033" y1="45567" x2="17733" y2="66767"/>
                        <a14:foregroundMark x1="17733" y1="66767" x2="22100" y2="83433"/>
                        <a14:foregroundMark x1="22100" y1="83433" x2="20267" y2="92100"/>
                        <a14:foregroundMark x1="25700" y1="81100" x2="77633" y2="71933"/>
                        <a14:foregroundMark x1="21267" y1="63067" x2="71200" y2="56800"/>
                        <a14:foregroundMark x1="71200" y1="56800" x2="73600" y2="51100"/>
                        <a14:foregroundMark x1="20433" y1="60700" x2="25567" y2="57500"/>
                        <a14:foregroundMark x1="56800" y1="53067" x2="56800" y2="53067"/>
                        <a14:foregroundMark x1="75133" y1="48900" x2="66533" y2="50833"/>
                        <a14:foregroundMark x1="63600" y1="51400" x2="54167" y2="54733"/>
                        <a14:foregroundMark x1="54167" y1="54733" x2="54167" y2="54733"/>
                        <a14:foregroundMark x1="69867" y1="53333" x2="69867" y2="53333"/>
                        <a14:foregroundMark x1="22933" y1="54167" x2="22933" y2="54167"/>
                        <a14:foregroundMark x1="22933" y1="54167" x2="22500" y2="59033"/>
                        <a14:foregroundMark x1="37367" y1="59867" x2="37933" y2="57233"/>
                        <a14:foregroundMark x1="37933" y1="56933" x2="40267" y2="55833"/>
                        <a14:foregroundMark x1="40700" y1="56933" x2="40700" y2="56933"/>
                        <a14:foregroundMark x1="41933" y1="59600" x2="61267" y2="60833"/>
                        <a14:foregroundMark x1="61267" y1="60833" x2="56267" y2="64033"/>
                        <a14:foregroundMark x1="28733" y1="68067" x2="53767" y2="64300"/>
                        <a14:foregroundMark x1="53767" y1="64300" x2="53467" y2="64600"/>
                        <a14:foregroundMark x1="53467" y1="64600" x2="27233" y2="79600"/>
                        <a14:foregroundMark x1="27233" y1="79600" x2="27233" y2="79600"/>
                        <a14:foregroundMark x1="27100" y1="75000" x2="41533" y2="71100"/>
                        <a14:foregroundMark x1="41533" y1="71100" x2="41533" y2="71100"/>
                        <a14:foregroundMark x1="30700" y1="93067" x2="54067" y2="93067"/>
                        <a14:foregroundMark x1="54067" y1="93067" x2="69600" y2="91800"/>
                        <a14:foregroundMark x1="43900" y1="89867" x2="58600" y2="89167"/>
                        <a14:foregroundMark x1="26933" y1="95567" x2="49400" y2="97567"/>
                        <a14:foregroundMark x1="49400" y1="97567" x2="67967" y2="93833"/>
                        <a14:foregroundMark x1="67967" y1="93833" x2="79033" y2="88200"/>
                        <a14:foregroundMark x1="42100" y1="89167" x2="42367" y2="91533"/>
                        <a14:foregroundMark x1="37367" y1="86400" x2="35833" y2="81933"/>
                        <a14:foregroundMark x1="41933" y1="86800" x2="41933" y2="86800"/>
                        <a14:foregroundMark x1="28467" y1="87233" x2="25567" y2="84867"/>
                        <a14:foregroundMark x1="60967" y1="84300" x2="68167" y2="83867"/>
                        <a14:foregroundMark x1="68167" y1="83867" x2="74933" y2="81367"/>
                        <a14:foregroundMark x1="74933" y1="81367" x2="86067" y2="53833"/>
                        <a14:foregroundMark x1="86067" y1="53833" x2="82800" y2="47600"/>
                        <a14:foregroundMark x1="82800" y1="47600" x2="68200" y2="49100"/>
                        <a14:foregroundMark x1="68200" y1="49100" x2="60900" y2="64167"/>
                        <a14:foregroundMark x1="60900" y1="64167" x2="65800" y2="73833"/>
                        <a14:foregroundMark x1="65800" y1="73833" x2="65333" y2="82067"/>
                        <a14:foregroundMark x1="65333" y1="82067" x2="61667" y2="84167"/>
                        <a14:foregroundMark x1="73767" y1="62500" x2="73767" y2="62500"/>
                        <a14:foregroundMark x1="68467" y1="61667" x2="76267" y2="58067"/>
                        <a14:foregroundMark x1="69033" y1="77100" x2="74867" y2="75267"/>
                        <a14:foregroundMark x1="75433" y1="69300" x2="78767" y2="57633"/>
                        <a14:foregroundMark x1="82767" y1="73200" x2="85000" y2="59733"/>
                        <a14:foregroundMark x1="81400" y1="87233" x2="81400" y2="87233"/>
                        <a14:foregroundMark x1="59300" y1="96933" x2="46267" y2="95267"/>
                        <a14:foregroundMark x1="32367" y1="97500" x2="34733" y2="97933"/>
                        <a14:foregroundMark x1="34433" y1="6267" x2="92767" y2="7367"/>
                        <a14:foregroundMark x1="71267" y1="2233" x2="82767" y2="4033"/>
                        <a14:foregroundMark x1="34033" y1="11267" x2="52300" y2="8767"/>
                        <a14:foregroundMark x1="52300" y1="8767" x2="53600" y2="8767"/>
                        <a14:foregroundMark x1="91800" y1="7233" x2="93833" y2="15300"/>
                        <a14:foregroundMark x1="93833" y1="15300" x2="92367" y2="16533"/>
                        <a14:foregroundMark x1="95000" y1="7633" x2="95200" y2="15067"/>
                        <a14:foregroundMark x1="95200" y1="15067" x2="92633" y2="16100"/>
                        <a14:foregroundMark x1="96267" y1="11800" x2="96267" y2="11800"/>
                        <a14:foregroundMark x1="97367" y1="11400" x2="97100" y2="9733"/>
                        <a14:foregroundMark x1="27233" y1="11933" x2="40200" y2="11933"/>
                        <a14:foregroundMark x1="40200" y1="11933" x2="56533" y2="11100"/>
                        <a14:foregroundMark x1="40700" y1="39433" x2="49300" y2="39433"/>
                        <a14:foregroundMark x1="31667" y1="64867" x2="33767" y2="64867"/>
                        <a14:foregroundMark x1="47633" y1="69300" x2="56533" y2="68767"/>
                        <a14:foregroundMark x1="4433" y1="8333" x2="10667" y2="6400"/>
                        <a14:foregroundMark x1="5267" y1="6933" x2="10267" y2="6800"/>
                        <a14:foregroundMark x1="6800" y1="6933" x2="10667" y2="6100"/>
                        <a14:foregroundMark x1="9300" y1="5567" x2="6633" y2="6267"/>
                        <a14:backgroundMark x1="26933" y1="98467" x2="26933" y2="98467"/>
                        <a14:backgroundMark x1="66400" y1="99300" x2="72100" y2="99300"/>
                        <a14:backgroundMark x1="26100" y1="99167" x2="37367" y2="99167"/>
                        <a14:backgroundMark x1="65133" y1="99433" x2="65133" y2="99433"/>
                        <a14:backgroundMark x1="62933" y1="99600" x2="62933" y2="99600"/>
                        <a14:backgroundMark x1="60833" y1="99600" x2="60833" y2="99600"/>
                        <a14:backgroundMark x1="60133" y1="99867" x2="60133" y2="99867"/>
                        <a14:backgroundMark x1="59167" y1="99867" x2="59167" y2="99867"/>
                        <a14:backgroundMark x1="39167" y1="99867" x2="39167" y2="99867"/>
                        <a14:backgroundMark x1="2467" y1="2500" x2="11933" y2="0"/>
                        <a14:backgroundMark x1="90267" y1="833" x2="99833" y2="3467"/>
                        <a14:backgroundMark x1="99567" y1="9433" x2="99567" y2="9433"/>
                        <a14:backgroundMark x1="62067" y1="267" x2="62067" y2="267"/>
                        <a14:backgroundMark x1="39000" y1="433" x2="39000" y2="433"/>
                        <a14:backgroundMark x1="39000" y1="133" x2="39000" y2="1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-493"/>
          <a:stretch/>
        </p:blipFill>
        <p:spPr bwMode="auto">
          <a:xfrm rot="19414401">
            <a:off x="5543589" y="3868271"/>
            <a:ext cx="290770" cy="29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94" descr="Cinnamon Toast Crunch™ Cereal Single Serve Cup 2 oz | General Mills  Foodservice">
            <a:extLst>
              <a:ext uri="{FF2B5EF4-FFF2-40B4-BE49-F238E27FC236}">
                <a16:creationId xmlns:a16="http://schemas.microsoft.com/office/drawing/2014/main" id="{4CAA1FBC-79DB-F8EE-2C49-E8B95E4186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200" b="97900" l="2900" r="97367">
                        <a14:foregroundMark x1="27500" y1="2633" x2="49067" y2="2267"/>
                        <a14:foregroundMark x1="49067" y1="2267" x2="69433" y2="2500"/>
                        <a14:foregroundMark x1="3600" y1="9433" x2="18333" y2="3333"/>
                        <a14:foregroundMark x1="4033" y1="14733" x2="3600" y2="10000"/>
                        <a14:foregroundMark x1="3067" y1="8333" x2="3067" y2="8333"/>
                        <a14:foregroundMark x1="2933" y1="10833" x2="12633" y2="4033"/>
                        <a14:foregroundMark x1="8467" y1="28200" x2="10000" y2="39167"/>
                        <a14:foregroundMark x1="19433" y1="92100" x2="58467" y2="91533"/>
                        <a14:foregroundMark x1="58467" y1="91533" x2="76967" y2="81267"/>
                        <a14:foregroundMark x1="76967" y1="81267" x2="87500" y2="43600"/>
                        <a14:foregroundMark x1="87500" y1="43600" x2="76767" y2="42833"/>
                        <a14:foregroundMark x1="76767" y1="42833" x2="49933" y2="48567"/>
                        <a14:foregroundMark x1="49933" y1="48567" x2="23033" y2="45567"/>
                        <a14:foregroundMark x1="23033" y1="45567" x2="17733" y2="66767"/>
                        <a14:foregroundMark x1="17733" y1="66767" x2="22100" y2="83433"/>
                        <a14:foregroundMark x1="22100" y1="83433" x2="20267" y2="92100"/>
                        <a14:foregroundMark x1="25700" y1="81100" x2="77633" y2="71933"/>
                        <a14:foregroundMark x1="21267" y1="63067" x2="71200" y2="56800"/>
                        <a14:foregroundMark x1="71200" y1="56800" x2="73600" y2="51100"/>
                        <a14:foregroundMark x1="20433" y1="60700" x2="25567" y2="57500"/>
                        <a14:foregroundMark x1="56800" y1="53067" x2="56800" y2="53067"/>
                        <a14:foregroundMark x1="75133" y1="48900" x2="66533" y2="50833"/>
                        <a14:foregroundMark x1="63600" y1="51400" x2="54167" y2="54733"/>
                        <a14:foregroundMark x1="54167" y1="54733" x2="54167" y2="54733"/>
                        <a14:foregroundMark x1="69867" y1="53333" x2="69867" y2="53333"/>
                        <a14:foregroundMark x1="22933" y1="54167" x2="22933" y2="54167"/>
                        <a14:foregroundMark x1="22933" y1="54167" x2="22500" y2="59033"/>
                        <a14:foregroundMark x1="37367" y1="59867" x2="37933" y2="57233"/>
                        <a14:foregroundMark x1="37933" y1="56933" x2="40267" y2="55833"/>
                        <a14:foregroundMark x1="40700" y1="56933" x2="40700" y2="56933"/>
                        <a14:foregroundMark x1="41933" y1="59600" x2="61267" y2="60833"/>
                        <a14:foregroundMark x1="61267" y1="60833" x2="56267" y2="64033"/>
                        <a14:foregroundMark x1="28733" y1="68067" x2="53767" y2="64300"/>
                        <a14:foregroundMark x1="53767" y1="64300" x2="53467" y2="64600"/>
                        <a14:foregroundMark x1="53467" y1="64600" x2="27233" y2="79600"/>
                        <a14:foregroundMark x1="27233" y1="79600" x2="27233" y2="79600"/>
                        <a14:foregroundMark x1="27100" y1="75000" x2="41533" y2="71100"/>
                        <a14:foregroundMark x1="41533" y1="71100" x2="41533" y2="71100"/>
                        <a14:foregroundMark x1="30700" y1="93067" x2="54067" y2="93067"/>
                        <a14:foregroundMark x1="54067" y1="93067" x2="69600" y2="91800"/>
                        <a14:foregroundMark x1="43900" y1="89867" x2="58600" y2="89167"/>
                        <a14:foregroundMark x1="26933" y1="95567" x2="49400" y2="97567"/>
                        <a14:foregroundMark x1="49400" y1="97567" x2="67967" y2="93833"/>
                        <a14:foregroundMark x1="67967" y1="93833" x2="79033" y2="88200"/>
                        <a14:foregroundMark x1="42100" y1="89167" x2="42367" y2="91533"/>
                        <a14:foregroundMark x1="37367" y1="86400" x2="35833" y2="81933"/>
                        <a14:foregroundMark x1="41933" y1="86800" x2="41933" y2="86800"/>
                        <a14:foregroundMark x1="28467" y1="87233" x2="25567" y2="84867"/>
                        <a14:foregroundMark x1="60967" y1="84300" x2="68167" y2="83867"/>
                        <a14:foregroundMark x1="68167" y1="83867" x2="74933" y2="81367"/>
                        <a14:foregroundMark x1="74933" y1="81367" x2="86067" y2="53833"/>
                        <a14:foregroundMark x1="86067" y1="53833" x2="82800" y2="47600"/>
                        <a14:foregroundMark x1="82800" y1="47600" x2="68200" y2="49100"/>
                        <a14:foregroundMark x1="68200" y1="49100" x2="60900" y2="64167"/>
                        <a14:foregroundMark x1="60900" y1="64167" x2="65800" y2="73833"/>
                        <a14:foregroundMark x1="65800" y1="73833" x2="65333" y2="82067"/>
                        <a14:foregroundMark x1="65333" y1="82067" x2="61667" y2="84167"/>
                        <a14:foregroundMark x1="73767" y1="62500" x2="73767" y2="62500"/>
                        <a14:foregroundMark x1="68467" y1="61667" x2="76267" y2="58067"/>
                        <a14:foregroundMark x1="69033" y1="77100" x2="74867" y2="75267"/>
                        <a14:foregroundMark x1="75433" y1="69300" x2="78767" y2="57633"/>
                        <a14:foregroundMark x1="82767" y1="73200" x2="85000" y2="59733"/>
                        <a14:foregroundMark x1="81400" y1="87233" x2="81400" y2="87233"/>
                        <a14:foregroundMark x1="59300" y1="96933" x2="46267" y2="95267"/>
                        <a14:foregroundMark x1="32367" y1="97500" x2="34733" y2="97933"/>
                        <a14:foregroundMark x1="34433" y1="6267" x2="92767" y2="7367"/>
                        <a14:foregroundMark x1="71267" y1="2233" x2="82767" y2="4033"/>
                        <a14:foregroundMark x1="34033" y1="11267" x2="52300" y2="8767"/>
                        <a14:foregroundMark x1="52300" y1="8767" x2="53600" y2="8767"/>
                        <a14:foregroundMark x1="91800" y1="7233" x2="93833" y2="15300"/>
                        <a14:foregroundMark x1="93833" y1="15300" x2="92367" y2="16533"/>
                        <a14:foregroundMark x1="95000" y1="7633" x2="95200" y2="15067"/>
                        <a14:foregroundMark x1="95200" y1="15067" x2="92633" y2="16100"/>
                        <a14:foregroundMark x1="96267" y1="11800" x2="96267" y2="11800"/>
                        <a14:foregroundMark x1="97367" y1="11400" x2="97100" y2="9733"/>
                        <a14:foregroundMark x1="27233" y1="11933" x2="40200" y2="11933"/>
                        <a14:foregroundMark x1="40200" y1="11933" x2="56533" y2="11100"/>
                        <a14:foregroundMark x1="40700" y1="39433" x2="49300" y2="39433"/>
                        <a14:foregroundMark x1="31667" y1="64867" x2="33767" y2="64867"/>
                        <a14:foregroundMark x1="47633" y1="69300" x2="56533" y2="68767"/>
                        <a14:foregroundMark x1="4433" y1="8333" x2="10667" y2="6400"/>
                        <a14:foregroundMark x1="5267" y1="6933" x2="10267" y2="6800"/>
                        <a14:foregroundMark x1="6800" y1="6933" x2="10667" y2="6100"/>
                        <a14:foregroundMark x1="9300" y1="5567" x2="6633" y2="6267"/>
                        <a14:backgroundMark x1="26933" y1="98467" x2="26933" y2="98467"/>
                        <a14:backgroundMark x1="66400" y1="99300" x2="72100" y2="99300"/>
                        <a14:backgroundMark x1="26100" y1="99167" x2="37367" y2="99167"/>
                        <a14:backgroundMark x1="65133" y1="99433" x2="65133" y2="99433"/>
                        <a14:backgroundMark x1="62933" y1="99600" x2="62933" y2="99600"/>
                        <a14:backgroundMark x1="60833" y1="99600" x2="60833" y2="99600"/>
                        <a14:backgroundMark x1="60133" y1="99867" x2="60133" y2="99867"/>
                        <a14:backgroundMark x1="59167" y1="99867" x2="59167" y2="99867"/>
                        <a14:backgroundMark x1="39167" y1="99867" x2="39167" y2="99867"/>
                        <a14:backgroundMark x1="2467" y1="2500" x2="11933" y2="0"/>
                        <a14:backgroundMark x1="90267" y1="833" x2="99833" y2="3467"/>
                        <a14:backgroundMark x1="99567" y1="9433" x2="99567" y2="9433"/>
                        <a14:backgroundMark x1="62067" y1="267" x2="62067" y2="267"/>
                        <a14:backgroundMark x1="39000" y1="433" x2="39000" y2="433"/>
                        <a14:backgroundMark x1="39000" y1="133" x2="39000" y2="1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-493"/>
          <a:stretch/>
        </p:blipFill>
        <p:spPr bwMode="auto">
          <a:xfrm rot="20672945">
            <a:off x="5946089" y="3772044"/>
            <a:ext cx="268825" cy="27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98" descr="Cinnamon Toast Crunch™ Cereal Single Serve Cup 2 oz | General Mills  Foodservice">
            <a:extLst>
              <a:ext uri="{FF2B5EF4-FFF2-40B4-BE49-F238E27FC236}">
                <a16:creationId xmlns:a16="http://schemas.microsoft.com/office/drawing/2014/main" id="{182C5FBD-0722-80E7-5FD6-4BAB3EBAFD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200" b="97900" l="2900" r="97367">
                        <a14:foregroundMark x1="27500" y1="2633" x2="49067" y2="2267"/>
                        <a14:foregroundMark x1="49067" y1="2267" x2="69433" y2="2500"/>
                        <a14:foregroundMark x1="3600" y1="9433" x2="18333" y2="3333"/>
                        <a14:foregroundMark x1="4033" y1="14733" x2="3600" y2="10000"/>
                        <a14:foregroundMark x1="3067" y1="8333" x2="3067" y2="8333"/>
                        <a14:foregroundMark x1="2933" y1="10833" x2="12633" y2="4033"/>
                        <a14:foregroundMark x1="8467" y1="28200" x2="10000" y2="39167"/>
                        <a14:foregroundMark x1="19433" y1="92100" x2="58467" y2="91533"/>
                        <a14:foregroundMark x1="58467" y1="91533" x2="76967" y2="81267"/>
                        <a14:foregroundMark x1="76967" y1="81267" x2="87500" y2="43600"/>
                        <a14:foregroundMark x1="87500" y1="43600" x2="76767" y2="42833"/>
                        <a14:foregroundMark x1="76767" y1="42833" x2="49933" y2="48567"/>
                        <a14:foregroundMark x1="49933" y1="48567" x2="23033" y2="45567"/>
                        <a14:foregroundMark x1="23033" y1="45567" x2="17733" y2="66767"/>
                        <a14:foregroundMark x1="17733" y1="66767" x2="22100" y2="83433"/>
                        <a14:foregroundMark x1="22100" y1="83433" x2="20267" y2="92100"/>
                        <a14:foregroundMark x1="25700" y1="81100" x2="77633" y2="71933"/>
                        <a14:foregroundMark x1="21267" y1="63067" x2="71200" y2="56800"/>
                        <a14:foregroundMark x1="71200" y1="56800" x2="73600" y2="51100"/>
                        <a14:foregroundMark x1="20433" y1="60700" x2="25567" y2="57500"/>
                        <a14:foregroundMark x1="56800" y1="53067" x2="56800" y2="53067"/>
                        <a14:foregroundMark x1="75133" y1="48900" x2="66533" y2="50833"/>
                        <a14:foregroundMark x1="63600" y1="51400" x2="54167" y2="54733"/>
                        <a14:foregroundMark x1="54167" y1="54733" x2="54167" y2="54733"/>
                        <a14:foregroundMark x1="69867" y1="53333" x2="69867" y2="53333"/>
                        <a14:foregroundMark x1="22933" y1="54167" x2="22933" y2="54167"/>
                        <a14:foregroundMark x1="22933" y1="54167" x2="22500" y2="59033"/>
                        <a14:foregroundMark x1="37367" y1="59867" x2="37933" y2="57233"/>
                        <a14:foregroundMark x1="37933" y1="56933" x2="40267" y2="55833"/>
                        <a14:foregroundMark x1="40700" y1="56933" x2="40700" y2="56933"/>
                        <a14:foregroundMark x1="41933" y1="59600" x2="61267" y2="60833"/>
                        <a14:foregroundMark x1="61267" y1="60833" x2="56267" y2="64033"/>
                        <a14:foregroundMark x1="28733" y1="68067" x2="53767" y2="64300"/>
                        <a14:foregroundMark x1="53767" y1="64300" x2="53467" y2="64600"/>
                        <a14:foregroundMark x1="53467" y1="64600" x2="27233" y2="79600"/>
                        <a14:foregroundMark x1="27233" y1="79600" x2="27233" y2="79600"/>
                        <a14:foregroundMark x1="27100" y1="75000" x2="41533" y2="71100"/>
                        <a14:foregroundMark x1="41533" y1="71100" x2="41533" y2="71100"/>
                        <a14:foregroundMark x1="30700" y1="93067" x2="54067" y2="93067"/>
                        <a14:foregroundMark x1="54067" y1="93067" x2="69600" y2="91800"/>
                        <a14:foregroundMark x1="43900" y1="89867" x2="58600" y2="89167"/>
                        <a14:foregroundMark x1="26933" y1="95567" x2="49400" y2="97567"/>
                        <a14:foregroundMark x1="49400" y1="97567" x2="67967" y2="93833"/>
                        <a14:foregroundMark x1="67967" y1="93833" x2="79033" y2="88200"/>
                        <a14:foregroundMark x1="42100" y1="89167" x2="42367" y2="91533"/>
                        <a14:foregroundMark x1="37367" y1="86400" x2="35833" y2="81933"/>
                        <a14:foregroundMark x1="41933" y1="86800" x2="41933" y2="86800"/>
                        <a14:foregroundMark x1="28467" y1="87233" x2="25567" y2="84867"/>
                        <a14:foregroundMark x1="60967" y1="84300" x2="68167" y2="83867"/>
                        <a14:foregroundMark x1="68167" y1="83867" x2="74933" y2="81367"/>
                        <a14:foregroundMark x1="74933" y1="81367" x2="86067" y2="53833"/>
                        <a14:foregroundMark x1="86067" y1="53833" x2="82800" y2="47600"/>
                        <a14:foregroundMark x1="82800" y1="47600" x2="68200" y2="49100"/>
                        <a14:foregroundMark x1="68200" y1="49100" x2="60900" y2="64167"/>
                        <a14:foregroundMark x1="60900" y1="64167" x2="65800" y2="73833"/>
                        <a14:foregroundMark x1="65800" y1="73833" x2="65333" y2="82067"/>
                        <a14:foregroundMark x1="65333" y1="82067" x2="61667" y2="84167"/>
                        <a14:foregroundMark x1="73767" y1="62500" x2="73767" y2="62500"/>
                        <a14:foregroundMark x1="68467" y1="61667" x2="76267" y2="58067"/>
                        <a14:foregroundMark x1="69033" y1="77100" x2="74867" y2="75267"/>
                        <a14:foregroundMark x1="75433" y1="69300" x2="78767" y2="57633"/>
                        <a14:foregroundMark x1="82767" y1="73200" x2="85000" y2="59733"/>
                        <a14:foregroundMark x1="81400" y1="87233" x2="81400" y2="87233"/>
                        <a14:foregroundMark x1="59300" y1="96933" x2="46267" y2="95267"/>
                        <a14:foregroundMark x1="32367" y1="97500" x2="34733" y2="97933"/>
                        <a14:foregroundMark x1="34433" y1="6267" x2="92767" y2="7367"/>
                        <a14:foregroundMark x1="71267" y1="2233" x2="82767" y2="4033"/>
                        <a14:foregroundMark x1="34033" y1="11267" x2="52300" y2="8767"/>
                        <a14:foregroundMark x1="52300" y1="8767" x2="53600" y2="8767"/>
                        <a14:foregroundMark x1="91800" y1="7233" x2="93833" y2="15300"/>
                        <a14:foregroundMark x1="93833" y1="15300" x2="92367" y2="16533"/>
                        <a14:foregroundMark x1="95000" y1="7633" x2="95200" y2="15067"/>
                        <a14:foregroundMark x1="95200" y1="15067" x2="92633" y2="16100"/>
                        <a14:foregroundMark x1="96267" y1="11800" x2="96267" y2="11800"/>
                        <a14:foregroundMark x1="97367" y1="11400" x2="97100" y2="9733"/>
                        <a14:foregroundMark x1="27233" y1="11933" x2="40200" y2="11933"/>
                        <a14:foregroundMark x1="40200" y1="11933" x2="56533" y2="11100"/>
                        <a14:foregroundMark x1="40700" y1="39433" x2="49300" y2="39433"/>
                        <a14:foregroundMark x1="31667" y1="64867" x2="33767" y2="64867"/>
                        <a14:foregroundMark x1="47633" y1="69300" x2="56533" y2="68767"/>
                        <a14:foregroundMark x1="4433" y1="8333" x2="10667" y2="6400"/>
                        <a14:foregroundMark x1="5267" y1="6933" x2="10267" y2="6800"/>
                        <a14:foregroundMark x1="6800" y1="6933" x2="10667" y2="6100"/>
                        <a14:foregroundMark x1="9300" y1="5567" x2="6633" y2="6267"/>
                        <a14:backgroundMark x1="26933" y1="98467" x2="26933" y2="98467"/>
                        <a14:backgroundMark x1="66400" y1="99300" x2="72100" y2="99300"/>
                        <a14:backgroundMark x1="26100" y1="99167" x2="37367" y2="99167"/>
                        <a14:backgroundMark x1="65133" y1="99433" x2="65133" y2="99433"/>
                        <a14:backgroundMark x1="62933" y1="99600" x2="62933" y2="99600"/>
                        <a14:backgroundMark x1="60833" y1="99600" x2="60833" y2="99600"/>
                        <a14:backgroundMark x1="60133" y1="99867" x2="60133" y2="99867"/>
                        <a14:backgroundMark x1="59167" y1="99867" x2="59167" y2="99867"/>
                        <a14:backgroundMark x1="39167" y1="99867" x2="39167" y2="99867"/>
                        <a14:backgroundMark x1="2467" y1="2500" x2="11933" y2="0"/>
                        <a14:backgroundMark x1="90267" y1="833" x2="99833" y2="3467"/>
                        <a14:backgroundMark x1="99567" y1="9433" x2="99567" y2="9433"/>
                        <a14:backgroundMark x1="62067" y1="267" x2="62067" y2="267"/>
                        <a14:backgroundMark x1="39000" y1="433" x2="39000" y2="433"/>
                        <a14:backgroundMark x1="39000" y1="133" x2="39000" y2="1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-493"/>
          <a:stretch/>
        </p:blipFill>
        <p:spPr bwMode="auto">
          <a:xfrm rot="1198634">
            <a:off x="6009968" y="3848553"/>
            <a:ext cx="301230" cy="30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992DFADC-CEA2-7182-F85E-2F57B8209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24711" y="1852769"/>
            <a:ext cx="1700321" cy="473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C97825-20B1-A23E-3ADA-501ABC84C569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6429" r="94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1" t="27551" r="4592" b="25000"/>
          <a:stretch/>
        </p:blipFill>
        <p:spPr>
          <a:xfrm>
            <a:off x="7164117" y="3934040"/>
            <a:ext cx="1213191" cy="630316"/>
          </a:xfrm>
          <a:prstGeom prst="rect">
            <a:avLst/>
          </a:prstGeom>
        </p:spPr>
      </p:pic>
      <p:pic>
        <p:nvPicPr>
          <p:cNvPr id="97" name="Picture 96" descr="Cinnamon Toast Crunch™ Cereal Single Serve Cup 2 oz | General Mills  Foodservice">
            <a:extLst>
              <a:ext uri="{FF2B5EF4-FFF2-40B4-BE49-F238E27FC236}">
                <a16:creationId xmlns:a16="http://schemas.microsoft.com/office/drawing/2014/main" id="{BAEEFFEE-8CCF-3B0C-5A1A-EDD0C30F6E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200" b="97900" l="2900" r="97367">
                        <a14:foregroundMark x1="27500" y1="2633" x2="49067" y2="2267"/>
                        <a14:foregroundMark x1="49067" y1="2267" x2="69433" y2="2500"/>
                        <a14:foregroundMark x1="3600" y1="9433" x2="18333" y2="3333"/>
                        <a14:foregroundMark x1="4033" y1="14733" x2="3600" y2="10000"/>
                        <a14:foregroundMark x1="3067" y1="8333" x2="3067" y2="8333"/>
                        <a14:foregroundMark x1="2933" y1="10833" x2="12633" y2="4033"/>
                        <a14:foregroundMark x1="8467" y1="28200" x2="10000" y2="39167"/>
                        <a14:foregroundMark x1="19433" y1="92100" x2="58467" y2="91533"/>
                        <a14:foregroundMark x1="58467" y1="91533" x2="76967" y2="81267"/>
                        <a14:foregroundMark x1="76967" y1="81267" x2="87500" y2="43600"/>
                        <a14:foregroundMark x1="87500" y1="43600" x2="76767" y2="42833"/>
                        <a14:foregroundMark x1="76767" y1="42833" x2="49933" y2="48567"/>
                        <a14:foregroundMark x1="49933" y1="48567" x2="23033" y2="45567"/>
                        <a14:foregroundMark x1="23033" y1="45567" x2="17733" y2="66767"/>
                        <a14:foregroundMark x1="17733" y1="66767" x2="22100" y2="83433"/>
                        <a14:foregroundMark x1="22100" y1="83433" x2="20267" y2="92100"/>
                        <a14:foregroundMark x1="25700" y1="81100" x2="77633" y2="71933"/>
                        <a14:foregroundMark x1="21267" y1="63067" x2="71200" y2="56800"/>
                        <a14:foregroundMark x1="71200" y1="56800" x2="73600" y2="51100"/>
                        <a14:foregroundMark x1="20433" y1="60700" x2="25567" y2="57500"/>
                        <a14:foregroundMark x1="56800" y1="53067" x2="56800" y2="53067"/>
                        <a14:foregroundMark x1="75133" y1="48900" x2="66533" y2="50833"/>
                        <a14:foregroundMark x1="63600" y1="51400" x2="54167" y2="54733"/>
                        <a14:foregroundMark x1="54167" y1="54733" x2="54167" y2="54733"/>
                        <a14:foregroundMark x1="69867" y1="53333" x2="69867" y2="53333"/>
                        <a14:foregroundMark x1="22933" y1="54167" x2="22933" y2="54167"/>
                        <a14:foregroundMark x1="22933" y1="54167" x2="22500" y2="59033"/>
                        <a14:foregroundMark x1="37367" y1="59867" x2="37933" y2="57233"/>
                        <a14:foregroundMark x1="37933" y1="56933" x2="40267" y2="55833"/>
                        <a14:foregroundMark x1="40700" y1="56933" x2="40700" y2="56933"/>
                        <a14:foregroundMark x1="41933" y1="59600" x2="61267" y2="60833"/>
                        <a14:foregroundMark x1="61267" y1="60833" x2="56267" y2="64033"/>
                        <a14:foregroundMark x1="28733" y1="68067" x2="53767" y2="64300"/>
                        <a14:foregroundMark x1="53767" y1="64300" x2="53467" y2="64600"/>
                        <a14:foregroundMark x1="53467" y1="64600" x2="27233" y2="79600"/>
                        <a14:foregroundMark x1="27233" y1="79600" x2="27233" y2="79600"/>
                        <a14:foregroundMark x1="27100" y1="75000" x2="41533" y2="71100"/>
                        <a14:foregroundMark x1="41533" y1="71100" x2="41533" y2="71100"/>
                        <a14:foregroundMark x1="30700" y1="93067" x2="54067" y2="93067"/>
                        <a14:foregroundMark x1="54067" y1="93067" x2="69600" y2="91800"/>
                        <a14:foregroundMark x1="43900" y1="89867" x2="58600" y2="89167"/>
                        <a14:foregroundMark x1="26933" y1="95567" x2="49400" y2="97567"/>
                        <a14:foregroundMark x1="49400" y1="97567" x2="67967" y2="93833"/>
                        <a14:foregroundMark x1="67967" y1="93833" x2="79033" y2="88200"/>
                        <a14:foregroundMark x1="42100" y1="89167" x2="42367" y2="91533"/>
                        <a14:foregroundMark x1="37367" y1="86400" x2="35833" y2="81933"/>
                        <a14:foregroundMark x1="41933" y1="86800" x2="41933" y2="86800"/>
                        <a14:foregroundMark x1="28467" y1="87233" x2="25567" y2="84867"/>
                        <a14:foregroundMark x1="60967" y1="84300" x2="68167" y2="83867"/>
                        <a14:foregroundMark x1="68167" y1="83867" x2="74933" y2="81367"/>
                        <a14:foregroundMark x1="74933" y1="81367" x2="86067" y2="53833"/>
                        <a14:foregroundMark x1="86067" y1="53833" x2="82800" y2="47600"/>
                        <a14:foregroundMark x1="82800" y1="47600" x2="68200" y2="49100"/>
                        <a14:foregroundMark x1="68200" y1="49100" x2="60900" y2="64167"/>
                        <a14:foregroundMark x1="60900" y1="64167" x2="65800" y2="73833"/>
                        <a14:foregroundMark x1="65800" y1="73833" x2="65333" y2="82067"/>
                        <a14:foregroundMark x1="65333" y1="82067" x2="61667" y2="84167"/>
                        <a14:foregroundMark x1="73767" y1="62500" x2="73767" y2="62500"/>
                        <a14:foregroundMark x1="68467" y1="61667" x2="76267" y2="58067"/>
                        <a14:foregroundMark x1="69033" y1="77100" x2="74867" y2="75267"/>
                        <a14:foregroundMark x1="75433" y1="69300" x2="78767" y2="57633"/>
                        <a14:foregroundMark x1="82767" y1="73200" x2="85000" y2="59733"/>
                        <a14:foregroundMark x1="81400" y1="87233" x2="81400" y2="87233"/>
                        <a14:foregroundMark x1="59300" y1="96933" x2="46267" y2="95267"/>
                        <a14:foregroundMark x1="32367" y1="97500" x2="34733" y2="97933"/>
                        <a14:foregroundMark x1="34433" y1="6267" x2="92767" y2="7367"/>
                        <a14:foregroundMark x1="71267" y1="2233" x2="82767" y2="4033"/>
                        <a14:foregroundMark x1="34033" y1="11267" x2="52300" y2="8767"/>
                        <a14:foregroundMark x1="52300" y1="8767" x2="53600" y2="8767"/>
                        <a14:foregroundMark x1="91800" y1="7233" x2="93833" y2="15300"/>
                        <a14:foregroundMark x1="93833" y1="15300" x2="92367" y2="16533"/>
                        <a14:foregroundMark x1="95000" y1="7633" x2="95200" y2="15067"/>
                        <a14:foregroundMark x1="95200" y1="15067" x2="92633" y2="16100"/>
                        <a14:foregroundMark x1="96267" y1="11800" x2="96267" y2="11800"/>
                        <a14:foregroundMark x1="97367" y1="11400" x2="97100" y2="9733"/>
                        <a14:foregroundMark x1="27233" y1="11933" x2="40200" y2="11933"/>
                        <a14:foregroundMark x1="40200" y1="11933" x2="56533" y2="11100"/>
                        <a14:foregroundMark x1="40700" y1="39433" x2="49300" y2="39433"/>
                        <a14:foregroundMark x1="31667" y1="64867" x2="33767" y2="64867"/>
                        <a14:foregroundMark x1="47633" y1="69300" x2="56533" y2="68767"/>
                        <a14:foregroundMark x1="4433" y1="8333" x2="10667" y2="6400"/>
                        <a14:foregroundMark x1="5267" y1="6933" x2="10267" y2="6800"/>
                        <a14:foregroundMark x1="6800" y1="6933" x2="10667" y2="6100"/>
                        <a14:foregroundMark x1="9300" y1="5567" x2="6633" y2="6267"/>
                        <a14:backgroundMark x1="26933" y1="98467" x2="26933" y2="98467"/>
                        <a14:backgroundMark x1="66400" y1="99300" x2="72100" y2="99300"/>
                        <a14:backgroundMark x1="26100" y1="99167" x2="37367" y2="99167"/>
                        <a14:backgroundMark x1="65133" y1="99433" x2="65133" y2="99433"/>
                        <a14:backgroundMark x1="62933" y1="99600" x2="62933" y2="99600"/>
                        <a14:backgroundMark x1="60833" y1="99600" x2="60833" y2="99600"/>
                        <a14:backgroundMark x1="60133" y1="99867" x2="60133" y2="99867"/>
                        <a14:backgroundMark x1="59167" y1="99867" x2="59167" y2="99867"/>
                        <a14:backgroundMark x1="39167" y1="99867" x2="39167" y2="99867"/>
                        <a14:backgroundMark x1="2467" y1="2500" x2="11933" y2="0"/>
                        <a14:backgroundMark x1="90267" y1="833" x2="99833" y2="3467"/>
                        <a14:backgroundMark x1="99567" y1="9433" x2="99567" y2="9433"/>
                        <a14:backgroundMark x1="62067" y1="267" x2="62067" y2="267"/>
                        <a14:backgroundMark x1="39000" y1="433" x2="39000" y2="433"/>
                        <a14:backgroundMark x1="39000" y1="133" x2="39000" y2="1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-493"/>
          <a:stretch/>
        </p:blipFill>
        <p:spPr bwMode="auto">
          <a:xfrm rot="566875">
            <a:off x="5779211" y="3730936"/>
            <a:ext cx="440283" cy="44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Cinnamon Toast Crunch™ Cereal Single Serve Cup 2 oz | General Mills  Foodservice">
            <a:extLst>
              <a:ext uri="{FF2B5EF4-FFF2-40B4-BE49-F238E27FC236}">
                <a16:creationId xmlns:a16="http://schemas.microsoft.com/office/drawing/2014/main" id="{0B0DBF6D-0ED1-C463-5006-27917ECC23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200" b="97900" l="2900" r="97367">
                        <a14:foregroundMark x1="27500" y1="2633" x2="49067" y2="2267"/>
                        <a14:foregroundMark x1="49067" y1="2267" x2="69433" y2="2500"/>
                        <a14:foregroundMark x1="3600" y1="9433" x2="18333" y2="3333"/>
                        <a14:foregroundMark x1="4033" y1="14733" x2="3600" y2="10000"/>
                        <a14:foregroundMark x1="3067" y1="8333" x2="3067" y2="8333"/>
                        <a14:foregroundMark x1="2933" y1="10833" x2="12633" y2="4033"/>
                        <a14:foregroundMark x1="8467" y1="28200" x2="10000" y2="39167"/>
                        <a14:foregroundMark x1="19433" y1="92100" x2="58467" y2="91533"/>
                        <a14:foregroundMark x1="58467" y1="91533" x2="76967" y2="81267"/>
                        <a14:foregroundMark x1="76967" y1="81267" x2="87500" y2="43600"/>
                        <a14:foregroundMark x1="87500" y1="43600" x2="76767" y2="42833"/>
                        <a14:foregroundMark x1="76767" y1="42833" x2="49933" y2="48567"/>
                        <a14:foregroundMark x1="49933" y1="48567" x2="23033" y2="45567"/>
                        <a14:foregroundMark x1="23033" y1="45567" x2="17733" y2="66767"/>
                        <a14:foregroundMark x1="17733" y1="66767" x2="22100" y2="83433"/>
                        <a14:foregroundMark x1="22100" y1="83433" x2="20267" y2="92100"/>
                        <a14:foregroundMark x1="25700" y1="81100" x2="77633" y2="71933"/>
                        <a14:foregroundMark x1="21267" y1="63067" x2="71200" y2="56800"/>
                        <a14:foregroundMark x1="71200" y1="56800" x2="73600" y2="51100"/>
                        <a14:foregroundMark x1="20433" y1="60700" x2="25567" y2="57500"/>
                        <a14:foregroundMark x1="56800" y1="53067" x2="56800" y2="53067"/>
                        <a14:foregroundMark x1="75133" y1="48900" x2="66533" y2="50833"/>
                        <a14:foregroundMark x1="63600" y1="51400" x2="54167" y2="54733"/>
                        <a14:foregroundMark x1="54167" y1="54733" x2="54167" y2="54733"/>
                        <a14:foregroundMark x1="69867" y1="53333" x2="69867" y2="53333"/>
                        <a14:foregroundMark x1="22933" y1="54167" x2="22933" y2="54167"/>
                        <a14:foregroundMark x1="22933" y1="54167" x2="22500" y2="59033"/>
                        <a14:foregroundMark x1="37367" y1="59867" x2="37933" y2="57233"/>
                        <a14:foregroundMark x1="37933" y1="56933" x2="40267" y2="55833"/>
                        <a14:foregroundMark x1="40700" y1="56933" x2="40700" y2="56933"/>
                        <a14:foregroundMark x1="41933" y1="59600" x2="61267" y2="60833"/>
                        <a14:foregroundMark x1="61267" y1="60833" x2="56267" y2="64033"/>
                        <a14:foregroundMark x1="28733" y1="68067" x2="53767" y2="64300"/>
                        <a14:foregroundMark x1="53767" y1="64300" x2="53467" y2="64600"/>
                        <a14:foregroundMark x1="53467" y1="64600" x2="27233" y2="79600"/>
                        <a14:foregroundMark x1="27233" y1="79600" x2="27233" y2="79600"/>
                        <a14:foregroundMark x1="27100" y1="75000" x2="41533" y2="71100"/>
                        <a14:foregroundMark x1="41533" y1="71100" x2="41533" y2="71100"/>
                        <a14:foregroundMark x1="30700" y1="93067" x2="54067" y2="93067"/>
                        <a14:foregroundMark x1="54067" y1="93067" x2="69600" y2="91800"/>
                        <a14:foregroundMark x1="43900" y1="89867" x2="58600" y2="89167"/>
                        <a14:foregroundMark x1="26933" y1="95567" x2="49400" y2="97567"/>
                        <a14:foregroundMark x1="49400" y1="97567" x2="67967" y2="93833"/>
                        <a14:foregroundMark x1="67967" y1="93833" x2="79033" y2="88200"/>
                        <a14:foregroundMark x1="42100" y1="89167" x2="42367" y2="91533"/>
                        <a14:foregroundMark x1="37367" y1="86400" x2="35833" y2="81933"/>
                        <a14:foregroundMark x1="41933" y1="86800" x2="41933" y2="86800"/>
                        <a14:foregroundMark x1="28467" y1="87233" x2="25567" y2="84867"/>
                        <a14:foregroundMark x1="60967" y1="84300" x2="68167" y2="83867"/>
                        <a14:foregroundMark x1="68167" y1="83867" x2="74933" y2="81367"/>
                        <a14:foregroundMark x1="74933" y1="81367" x2="86067" y2="53833"/>
                        <a14:foregroundMark x1="86067" y1="53833" x2="82800" y2="47600"/>
                        <a14:foregroundMark x1="82800" y1="47600" x2="68200" y2="49100"/>
                        <a14:foregroundMark x1="68200" y1="49100" x2="60900" y2="64167"/>
                        <a14:foregroundMark x1="60900" y1="64167" x2="65800" y2="73833"/>
                        <a14:foregroundMark x1="65800" y1="73833" x2="65333" y2="82067"/>
                        <a14:foregroundMark x1="65333" y1="82067" x2="61667" y2="84167"/>
                        <a14:foregroundMark x1="73767" y1="62500" x2="73767" y2="62500"/>
                        <a14:foregroundMark x1="68467" y1="61667" x2="76267" y2="58067"/>
                        <a14:foregroundMark x1="69033" y1="77100" x2="74867" y2="75267"/>
                        <a14:foregroundMark x1="75433" y1="69300" x2="78767" y2="57633"/>
                        <a14:foregroundMark x1="82767" y1="73200" x2="85000" y2="59733"/>
                        <a14:foregroundMark x1="81400" y1="87233" x2="81400" y2="87233"/>
                        <a14:foregroundMark x1="59300" y1="96933" x2="46267" y2="95267"/>
                        <a14:foregroundMark x1="32367" y1="97500" x2="34733" y2="97933"/>
                        <a14:foregroundMark x1="34433" y1="6267" x2="92767" y2="7367"/>
                        <a14:foregroundMark x1="71267" y1="2233" x2="82767" y2="4033"/>
                        <a14:foregroundMark x1="34033" y1="11267" x2="52300" y2="8767"/>
                        <a14:foregroundMark x1="52300" y1="8767" x2="53600" y2="8767"/>
                        <a14:foregroundMark x1="91800" y1="7233" x2="93833" y2="15300"/>
                        <a14:foregroundMark x1="93833" y1="15300" x2="92367" y2="16533"/>
                        <a14:foregroundMark x1="95000" y1="7633" x2="95200" y2="15067"/>
                        <a14:foregroundMark x1="95200" y1="15067" x2="92633" y2="16100"/>
                        <a14:foregroundMark x1="96267" y1="11800" x2="96267" y2="11800"/>
                        <a14:foregroundMark x1="97367" y1="11400" x2="97100" y2="9733"/>
                        <a14:foregroundMark x1="27233" y1="11933" x2="40200" y2="11933"/>
                        <a14:foregroundMark x1="40200" y1="11933" x2="56533" y2="11100"/>
                        <a14:foregroundMark x1="40700" y1="39433" x2="49300" y2="39433"/>
                        <a14:foregroundMark x1="31667" y1="64867" x2="33767" y2="64867"/>
                        <a14:foregroundMark x1="47633" y1="69300" x2="56533" y2="68767"/>
                        <a14:foregroundMark x1="4433" y1="8333" x2="10667" y2="6400"/>
                        <a14:foregroundMark x1="5267" y1="6933" x2="10267" y2="6800"/>
                        <a14:foregroundMark x1="6800" y1="6933" x2="10667" y2="6100"/>
                        <a14:foregroundMark x1="9300" y1="5567" x2="6633" y2="6267"/>
                        <a14:backgroundMark x1="26933" y1="98467" x2="26933" y2="98467"/>
                        <a14:backgroundMark x1="66400" y1="99300" x2="72100" y2="99300"/>
                        <a14:backgroundMark x1="26100" y1="99167" x2="37367" y2="99167"/>
                        <a14:backgroundMark x1="65133" y1="99433" x2="65133" y2="99433"/>
                        <a14:backgroundMark x1="62933" y1="99600" x2="62933" y2="99600"/>
                        <a14:backgroundMark x1="60833" y1="99600" x2="60833" y2="99600"/>
                        <a14:backgroundMark x1="60133" y1="99867" x2="60133" y2="99867"/>
                        <a14:backgroundMark x1="59167" y1="99867" x2="59167" y2="99867"/>
                        <a14:backgroundMark x1="39167" y1="99867" x2="39167" y2="99867"/>
                        <a14:backgroundMark x1="2467" y1="2500" x2="11933" y2="0"/>
                        <a14:backgroundMark x1="90267" y1="833" x2="99833" y2="3467"/>
                        <a14:backgroundMark x1="99567" y1="9433" x2="99567" y2="9433"/>
                        <a14:backgroundMark x1="62067" y1="267" x2="62067" y2="267"/>
                        <a14:backgroundMark x1="39000" y1="433" x2="39000" y2="433"/>
                        <a14:backgroundMark x1="39000" y1="133" x2="39000" y2="1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-493"/>
          <a:stretch/>
        </p:blipFill>
        <p:spPr bwMode="auto">
          <a:xfrm>
            <a:off x="5376124" y="1152258"/>
            <a:ext cx="825779" cy="829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D14BEEA6-0D2C-4107-A470-7D81FDA5BF76" descr="D14BEEA6-0D2C-4107-A470-7D81FDA5BF76">
            <a:extLst>
              <a:ext uri="{FF2B5EF4-FFF2-40B4-BE49-F238E27FC236}">
                <a16:creationId xmlns:a16="http://schemas.microsoft.com/office/drawing/2014/main" id="{FFEC5662-D69F-B17F-0757-1C9FAB3CE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917" b="93737" l="9979" r="89809">
                        <a14:foregroundMark x1="20276" y1="18047" x2="32696" y2="6157"/>
                        <a14:foregroundMark x1="32696" y1="6157" x2="68471" y2="9023"/>
                        <a14:foregroundMark x1="68471" y1="9023" x2="82059" y2="20170"/>
                        <a14:foregroundMark x1="82059" y1="20170" x2="87686" y2="36518"/>
                        <a14:foregroundMark x1="87686" y1="36518" x2="86943" y2="71019"/>
                        <a14:foregroundMark x1="86943" y1="71019" x2="80361" y2="87261"/>
                        <a14:foregroundMark x1="80361" y1="87261" x2="77495" y2="48938"/>
                        <a14:foregroundMark x1="77495" y1="48938" x2="83015" y2="26221"/>
                        <a14:foregroundMark x1="25159" y1="16454" x2="39915" y2="15287"/>
                        <a14:foregroundMark x1="31210" y1="90127" x2="67941" y2="93737"/>
                        <a14:foregroundMark x1="67941" y1="93737" x2="81529" y2="8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060" y="3702355"/>
            <a:ext cx="479574" cy="479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8" descr="Banana Fruit Cartoon PNG | PNG Mart">
            <a:extLst>
              <a:ext uri="{FF2B5EF4-FFF2-40B4-BE49-F238E27FC236}">
                <a16:creationId xmlns:a16="http://schemas.microsoft.com/office/drawing/2014/main" id="{4F0C0D27-8211-C40F-3B0B-E0D4C98BB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18096">
            <a:off x="6698140" y="3899223"/>
            <a:ext cx="536428" cy="25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D14BEEA6-0D2C-4107-A470-7D81FDA5BF76" descr="D14BEEA6-0D2C-4107-A470-7D81FDA5BF76">
            <a:extLst>
              <a:ext uri="{FF2B5EF4-FFF2-40B4-BE49-F238E27FC236}">
                <a16:creationId xmlns:a16="http://schemas.microsoft.com/office/drawing/2014/main" id="{424D5668-C723-7D04-C153-68EBC80E8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917" b="93737" l="9979" r="89809">
                        <a14:foregroundMark x1="20276" y1="18047" x2="32696" y2="6157"/>
                        <a14:foregroundMark x1="32696" y1="6157" x2="68471" y2="9023"/>
                        <a14:foregroundMark x1="68471" y1="9023" x2="82059" y2="20170"/>
                        <a14:foregroundMark x1="82059" y1="20170" x2="87686" y2="36518"/>
                        <a14:foregroundMark x1="87686" y1="36518" x2="86943" y2="71019"/>
                        <a14:foregroundMark x1="86943" y1="71019" x2="80361" y2="87261"/>
                        <a14:foregroundMark x1="80361" y1="87261" x2="77495" y2="48938"/>
                        <a14:foregroundMark x1="77495" y1="48938" x2="83015" y2="26221"/>
                        <a14:foregroundMark x1="25159" y1="16454" x2="39915" y2="15287"/>
                        <a14:foregroundMark x1="31210" y1="90127" x2="67941" y2="93737"/>
                        <a14:foregroundMark x1="67941" y1="93737" x2="81529" y2="86837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119" y="1123833"/>
            <a:ext cx="936631" cy="936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B24B2B-31A2-9CFB-4E49-2A1403E964DA}"/>
              </a:ext>
            </a:extLst>
          </p:cNvPr>
          <p:cNvSpPr txBox="1"/>
          <p:nvPr/>
        </p:nvSpPr>
        <p:spPr>
          <a:xfrm>
            <a:off x="4390290" y="348065"/>
            <a:ext cx="5547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Ink Free" panose="03080402000500000000" pitchFamily="66" charset="0"/>
              </a:rPr>
              <a:t>Fruit juice is </a:t>
            </a:r>
            <a:r>
              <a:rPr lang="en-US" sz="28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 point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242DF9-A409-711F-2E3F-0F11C1E54CA8}"/>
              </a:ext>
            </a:extLst>
          </p:cNvPr>
          <p:cNvSpPr txBox="1"/>
          <p:nvPr/>
        </p:nvSpPr>
        <p:spPr>
          <a:xfrm>
            <a:off x="4198181" y="336667"/>
            <a:ext cx="36968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Ink Free" panose="03080402000500000000" pitchFamily="66" charset="0"/>
              </a:rPr>
              <a:t>Main Item is </a:t>
            </a:r>
            <a:r>
              <a:rPr lang="en-US" sz="28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 points</a:t>
            </a:r>
          </a:p>
        </p:txBody>
      </p:sp>
      <p:pic>
        <p:nvPicPr>
          <p:cNvPr id="71" name="Picture 8" descr="Banana Fruit Cartoon PNG | PNG Mart">
            <a:extLst>
              <a:ext uri="{FF2B5EF4-FFF2-40B4-BE49-F238E27FC236}">
                <a16:creationId xmlns:a16="http://schemas.microsoft.com/office/drawing/2014/main" id="{3EB04589-1A3F-811B-48C1-34C269873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25298">
            <a:off x="6645887" y="1222356"/>
            <a:ext cx="1353803" cy="64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8B53BC8E-C3D7-7F4F-133A-FBD2E06908D4}"/>
              </a:ext>
            </a:extLst>
          </p:cNvPr>
          <p:cNvSpPr txBox="1"/>
          <p:nvPr/>
        </p:nvSpPr>
        <p:spPr>
          <a:xfrm>
            <a:off x="1952139" y="317932"/>
            <a:ext cx="6894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Ink Free" panose="03080402000500000000" pitchFamily="66" charset="0"/>
              </a:rPr>
              <a:t>And they can always take another food item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FE52EF-375A-E869-8850-F6D85C539111}"/>
              </a:ext>
            </a:extLst>
          </p:cNvPr>
          <p:cNvSpPr txBox="1"/>
          <p:nvPr/>
        </p:nvSpPr>
        <p:spPr>
          <a:xfrm>
            <a:off x="3838412" y="1935827"/>
            <a:ext cx="930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point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8A9AF7-CCC6-157B-9548-BEC8FD7D62C4}"/>
              </a:ext>
            </a:extLst>
          </p:cNvPr>
          <p:cNvSpPr txBox="1"/>
          <p:nvPr/>
        </p:nvSpPr>
        <p:spPr>
          <a:xfrm>
            <a:off x="5357635" y="1935732"/>
            <a:ext cx="1032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 points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EC3E915-CA8A-4DE9-DC05-1B61C31B2183}"/>
              </a:ext>
            </a:extLst>
          </p:cNvPr>
          <p:cNvSpPr txBox="1"/>
          <p:nvPr/>
        </p:nvSpPr>
        <p:spPr>
          <a:xfrm>
            <a:off x="4799217" y="1260359"/>
            <a:ext cx="5261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+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73BC370-3B39-9FC8-3797-7A9001E75153}"/>
              </a:ext>
            </a:extLst>
          </p:cNvPr>
          <p:cNvSpPr txBox="1"/>
          <p:nvPr/>
        </p:nvSpPr>
        <p:spPr>
          <a:xfrm>
            <a:off x="6152554" y="1277045"/>
            <a:ext cx="5261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+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82DEBEB-01F0-DB94-75C9-2BADF307495F}"/>
              </a:ext>
            </a:extLst>
          </p:cNvPr>
          <p:cNvSpPr txBox="1"/>
          <p:nvPr/>
        </p:nvSpPr>
        <p:spPr>
          <a:xfrm>
            <a:off x="6704198" y="1897749"/>
            <a:ext cx="930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point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6B1491F-6344-34F0-8566-B8D20D5EA832}"/>
              </a:ext>
            </a:extLst>
          </p:cNvPr>
          <p:cNvSpPr txBox="1"/>
          <p:nvPr/>
        </p:nvSpPr>
        <p:spPr>
          <a:xfrm>
            <a:off x="2070868" y="341233"/>
            <a:ext cx="688201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Ink Free" panose="03080402000500000000" pitchFamily="66" charset="0"/>
              </a:rPr>
              <a:t>Students must take a total of </a:t>
            </a:r>
            <a:r>
              <a:rPr lang="en-US" sz="3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3 points </a:t>
            </a:r>
          </a:p>
        </p:txBody>
      </p:sp>
    </p:spTree>
    <p:extLst>
      <p:ext uri="{BB962C8B-B14F-4D97-AF65-F5344CB8AC3E}">
        <p14:creationId xmlns:p14="http://schemas.microsoft.com/office/powerpoint/2010/main" val="386622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L -0.20625 -0.3432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34" y="-1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625 -0.34329 L 0.08399 0.0319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05" y="1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59259E-6 L -0.01784 -0.3402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8" y="-1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83 -0.34028 L 0.17057 0.0053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19" y="1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03633 -0.34653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0" y="-1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33 -0.34653 L 0.09349 0.01574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9" y="1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4" grpId="0"/>
      <p:bldP spid="4" grpId="1"/>
      <p:bldP spid="4" grpId="2"/>
      <p:bldP spid="6" grpId="0"/>
      <p:bldP spid="6" grpId="1"/>
      <p:bldP spid="72" grpId="0"/>
      <p:bldP spid="72" grpId="1"/>
      <p:bldP spid="7" grpId="0"/>
      <p:bldP spid="8" grpId="0"/>
      <p:bldP spid="75" grpId="0"/>
      <p:bldP spid="76" grpId="0"/>
      <p:bldP spid="44" grpId="0"/>
      <p:bldP spid="73" grpId="0"/>
      <p:bldP spid="7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425D6-12BC-52E2-9B90-9EEA2F508935}"/>
              </a:ext>
            </a:extLst>
          </p:cNvPr>
          <p:cNvSpPr txBox="1">
            <a:spLocks/>
          </p:cNvSpPr>
          <p:nvPr/>
        </p:nvSpPr>
        <p:spPr>
          <a:xfrm>
            <a:off x="5934255" y="1878651"/>
            <a:ext cx="5793475" cy="2286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6000" kern="1200" cap="all" spc="15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Saturday Lunch Service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F9F545-A3DE-48D8-0415-40C0978A709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4" r="17534"/>
          <a:stretch/>
        </p:blipFill>
        <p:spPr>
          <a:xfrm>
            <a:off x="-12" y="757772"/>
            <a:ext cx="5948805" cy="6095979"/>
          </a:xfrm>
          <a:custGeom>
            <a:avLst/>
            <a:gdLst/>
            <a:ahLst/>
            <a:cxnLst/>
            <a:rect l="l" t="t" r="r" b="b"/>
            <a:pathLst>
              <a:path w="5948805" h="6095979">
                <a:moveTo>
                  <a:pt x="1573832" y="765"/>
                </a:moveTo>
                <a:cubicBezTo>
                  <a:pt x="1940190" y="-10734"/>
                  <a:pt x="2329345" y="109280"/>
                  <a:pt x="2734663" y="238687"/>
                </a:cubicBezTo>
                <a:cubicBezTo>
                  <a:pt x="4118244" y="680647"/>
                  <a:pt x="5296697" y="1302752"/>
                  <a:pt x="5668316" y="3639516"/>
                </a:cubicBezTo>
                <a:cubicBezTo>
                  <a:pt x="5788298" y="4393559"/>
                  <a:pt x="5890546" y="5142244"/>
                  <a:pt x="5937022" y="5865869"/>
                </a:cubicBezTo>
                <a:lnTo>
                  <a:pt x="5948805" y="6095979"/>
                </a:lnTo>
                <a:lnTo>
                  <a:pt x="0" y="6095979"/>
                </a:lnTo>
                <a:lnTo>
                  <a:pt x="0" y="1621672"/>
                </a:lnTo>
                <a:lnTo>
                  <a:pt x="36310" y="1518814"/>
                </a:lnTo>
                <a:cubicBezTo>
                  <a:pt x="109805" y="1321982"/>
                  <a:pt x="192755" y="1133640"/>
                  <a:pt x="287891" y="956872"/>
                </a:cubicBezTo>
                <a:cubicBezTo>
                  <a:pt x="669453" y="247734"/>
                  <a:pt x="1102800" y="15549"/>
                  <a:pt x="1573832" y="765"/>
                </a:cubicBezTo>
                <a:close/>
              </a:path>
            </a:pathLst>
          </a:custGeom>
        </p:spPr>
      </p:pic>
      <p:pic>
        <p:nvPicPr>
          <p:cNvPr id="3" name="Picture 4" descr="Programs | Eidos Global">
            <a:extLst>
              <a:ext uri="{FF2B5EF4-FFF2-40B4-BE49-F238E27FC236}">
                <a16:creationId xmlns:a16="http://schemas.microsoft.com/office/drawing/2014/main" id="{E6D74DEC-54A3-8DBC-92C9-7778FB8DA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1" y="0"/>
            <a:ext cx="5753100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35682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2" name="Picture 38" descr="Cartoon Classroom Vector Art, Icons, and Graphics for Free Download">
            <a:extLst>
              <a:ext uri="{FF2B5EF4-FFF2-40B4-BE49-F238E27FC236}">
                <a16:creationId xmlns:a16="http://schemas.microsoft.com/office/drawing/2014/main" id="{70CCD968-0DDA-4AE9-7889-E0DFDB8610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5" r="10404" b="17737"/>
          <a:stretch/>
        </p:blipFill>
        <p:spPr bwMode="auto">
          <a:xfrm>
            <a:off x="0" y="-79673"/>
            <a:ext cx="12192000" cy="693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4451043" y="4469999"/>
            <a:ext cx="2302512" cy="2288688"/>
            <a:chOff x="1849120" y="1981200"/>
            <a:chExt cx="4582160" cy="3197860"/>
          </a:xfrm>
        </p:grpSpPr>
        <p:sp>
          <p:nvSpPr>
            <p:cNvPr id="14" name="Can 13"/>
            <p:cNvSpPr/>
            <p:nvPr/>
          </p:nvSpPr>
          <p:spPr>
            <a:xfrm rot="5400000">
              <a:off x="1826260" y="4668520"/>
              <a:ext cx="695960" cy="325120"/>
            </a:xfrm>
            <a:prstGeom prst="can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Can 14"/>
            <p:cNvSpPr/>
            <p:nvPr/>
          </p:nvSpPr>
          <p:spPr>
            <a:xfrm rot="5400000">
              <a:off x="5280660" y="4668520"/>
              <a:ext cx="695960" cy="325120"/>
            </a:xfrm>
            <a:prstGeom prst="can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Can 15"/>
            <p:cNvSpPr/>
            <p:nvPr/>
          </p:nvSpPr>
          <p:spPr>
            <a:xfrm rot="5400000">
              <a:off x="5849620" y="4320540"/>
              <a:ext cx="695960" cy="325120"/>
            </a:xfrm>
            <a:prstGeom prst="can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Cube 16"/>
            <p:cNvSpPr/>
            <p:nvPr/>
          </p:nvSpPr>
          <p:spPr>
            <a:xfrm>
              <a:off x="1849120" y="1981200"/>
              <a:ext cx="4582160" cy="2987040"/>
            </a:xfrm>
            <a:prstGeom prst="cube">
              <a:avLst>
                <a:gd name="adj" fmla="val 17857"/>
              </a:avLst>
            </a:prstGeom>
            <a:solidFill>
              <a:schemeClr val="bg2">
                <a:lumMod val="75000"/>
                <a:lumOff val="2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ame 17"/>
            <p:cNvSpPr/>
            <p:nvPr/>
          </p:nvSpPr>
          <p:spPr>
            <a:xfrm>
              <a:off x="1849120" y="2519680"/>
              <a:ext cx="3980951" cy="2448560"/>
            </a:xfrm>
            <a:prstGeom prst="frame">
              <a:avLst>
                <a:gd name="adj1" fmla="val 5446"/>
              </a:avLst>
            </a:prstGeom>
            <a:solidFill>
              <a:schemeClr val="bg2">
                <a:lumMod val="75000"/>
                <a:lumOff val="2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011679" y="3749040"/>
              <a:ext cx="3658259" cy="137160"/>
            </a:xfrm>
            <a:prstGeom prst="rect">
              <a:avLst/>
            </a:prstGeom>
            <a:solidFill>
              <a:schemeClr val="bg2">
                <a:lumMod val="90000"/>
                <a:lumOff val="10000"/>
              </a:schemeClr>
            </a:solidFill>
            <a:ln w="952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2397760" y="3886200"/>
              <a:ext cx="0" cy="50800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2011679" y="3291840"/>
              <a:ext cx="386080" cy="42672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2011679" y="4378960"/>
              <a:ext cx="386080" cy="432334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2397760" y="3291840"/>
              <a:ext cx="3272178" cy="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2397760" y="4394200"/>
              <a:ext cx="3272178" cy="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2397760" y="2661920"/>
              <a:ext cx="0" cy="62992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5634964" y="5192119"/>
            <a:ext cx="724470" cy="530645"/>
            <a:chOff x="235458" y="3295322"/>
            <a:chExt cx="1506042" cy="1029285"/>
          </a:xfrm>
        </p:grpSpPr>
        <p:grpSp>
          <p:nvGrpSpPr>
            <p:cNvPr id="55" name="Group 54"/>
            <p:cNvGrpSpPr/>
            <p:nvPr/>
          </p:nvGrpSpPr>
          <p:grpSpPr>
            <a:xfrm rot="5400000">
              <a:off x="883640" y="3352858"/>
              <a:ext cx="651540" cy="822634"/>
              <a:chOff x="7725530" y="392793"/>
              <a:chExt cx="2952673" cy="4027751"/>
            </a:xfrm>
          </p:grpSpPr>
          <p:pic>
            <p:nvPicPr>
              <p:cNvPr id="69" name="Picture 2" descr="Choice Medium Weight White Wrapped Plastic Spork and Napkin Kit - 1000/Case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88" t="14204" r="13906" b="11511"/>
              <a:stretch/>
            </p:blipFill>
            <p:spPr bwMode="auto">
              <a:xfrm>
                <a:off x="7725530" y="665963"/>
                <a:ext cx="2952673" cy="3358667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0" name="Rectangle 69"/>
              <p:cNvSpPr/>
              <p:nvPr/>
            </p:nvSpPr>
            <p:spPr>
              <a:xfrm rot="18983076">
                <a:off x="8428252" y="392793"/>
                <a:ext cx="1267782" cy="4027751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499324" y="3295322"/>
              <a:ext cx="651540" cy="822634"/>
              <a:chOff x="7725530" y="392793"/>
              <a:chExt cx="2952673" cy="4027751"/>
            </a:xfrm>
          </p:grpSpPr>
          <p:pic>
            <p:nvPicPr>
              <p:cNvPr id="67" name="Picture 2" descr="Choice Medium Weight White Wrapped Plastic Spork and Napkin Kit - 1000/Case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88" t="14204" r="13906" b="11511"/>
              <a:stretch/>
            </p:blipFill>
            <p:spPr bwMode="auto">
              <a:xfrm>
                <a:off x="7725530" y="665963"/>
                <a:ext cx="2952673" cy="3358667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8" name="Rectangle 67"/>
              <p:cNvSpPr/>
              <p:nvPr/>
            </p:nvSpPr>
            <p:spPr>
              <a:xfrm rot="18983076">
                <a:off x="8428252" y="392793"/>
                <a:ext cx="1267782" cy="4027751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 rot="6632646">
              <a:off x="1004413" y="3476156"/>
              <a:ext cx="651540" cy="822634"/>
              <a:chOff x="7725530" y="392793"/>
              <a:chExt cx="2952673" cy="4027751"/>
            </a:xfrm>
          </p:grpSpPr>
          <p:pic>
            <p:nvPicPr>
              <p:cNvPr id="65" name="Picture 2" descr="Choice Medium Weight White Wrapped Plastic Spork and Napkin Kit - 1000/Case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88" t="14204" r="13906" b="11511"/>
              <a:stretch/>
            </p:blipFill>
            <p:spPr bwMode="auto">
              <a:xfrm>
                <a:off x="7725530" y="665963"/>
                <a:ext cx="2952673" cy="3358667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6" name="Rectangle 65"/>
              <p:cNvSpPr/>
              <p:nvPr/>
            </p:nvSpPr>
            <p:spPr>
              <a:xfrm rot="18983076">
                <a:off x="8428252" y="392793"/>
                <a:ext cx="1267782" cy="4027751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 rot="19812633">
              <a:off x="760425" y="3501973"/>
              <a:ext cx="651540" cy="822634"/>
              <a:chOff x="7725530" y="392793"/>
              <a:chExt cx="2952673" cy="4027751"/>
            </a:xfrm>
          </p:grpSpPr>
          <p:pic>
            <p:nvPicPr>
              <p:cNvPr id="63" name="Picture 2" descr="Choice Medium Weight White Wrapped Plastic Spork and Napkin Kit - 1000/Case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88" t="14204" r="13906" b="11511"/>
              <a:stretch/>
            </p:blipFill>
            <p:spPr bwMode="auto">
              <a:xfrm>
                <a:off x="7725530" y="665963"/>
                <a:ext cx="2952673" cy="3358667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4" name="Rectangle 63"/>
              <p:cNvSpPr/>
              <p:nvPr/>
            </p:nvSpPr>
            <p:spPr>
              <a:xfrm rot="18983076">
                <a:off x="8428252" y="392793"/>
                <a:ext cx="1267782" cy="4027751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 rot="20709463">
              <a:off x="235458" y="3441507"/>
              <a:ext cx="651540" cy="822634"/>
              <a:chOff x="7725530" y="392793"/>
              <a:chExt cx="2952673" cy="4027751"/>
            </a:xfrm>
          </p:grpSpPr>
          <p:pic>
            <p:nvPicPr>
              <p:cNvPr id="61" name="Picture 2" descr="Choice Medium Weight White Wrapped Plastic Spork and Napkin Kit - 1000/Case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88" t="14204" r="13906" b="11511"/>
              <a:stretch/>
            </p:blipFill>
            <p:spPr bwMode="auto">
              <a:xfrm>
                <a:off x="7725530" y="665963"/>
                <a:ext cx="2952673" cy="3358667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2" name="Rectangle 61"/>
              <p:cNvSpPr/>
              <p:nvPr/>
            </p:nvSpPr>
            <p:spPr>
              <a:xfrm rot="18983076">
                <a:off x="8428252" y="392793"/>
                <a:ext cx="1267782" cy="4027751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0" name="Trapezoid 59"/>
            <p:cNvSpPr/>
            <p:nvPr/>
          </p:nvSpPr>
          <p:spPr>
            <a:xfrm rot="10800000">
              <a:off x="369521" y="3925842"/>
              <a:ext cx="1195413" cy="266428"/>
            </a:xfrm>
            <a:prstGeom prst="trapezoid">
              <a:avLst/>
            </a:prstGeom>
            <a:solidFill>
              <a:srgbClr val="000000">
                <a:alpha val="56000"/>
              </a:srgb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8087E38-F13F-763D-9F1B-0265F01C24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04" b="18904"/>
          <a:stretch/>
        </p:blipFill>
        <p:spPr>
          <a:xfrm rot="155198">
            <a:off x="5846328" y="4771540"/>
            <a:ext cx="1506028" cy="1454783"/>
          </a:xfrm>
          <a:prstGeom prst="rect">
            <a:avLst/>
          </a:prstGeom>
          <a:ln w="19050">
            <a:solidFill>
              <a:schemeClr val="tx1"/>
            </a:solidFill>
          </a:ln>
          <a:scene3d>
            <a:camera prst="perspectiveContrastingRightFacing">
              <a:rot lat="600000" lon="16800000" rev="213211"/>
            </a:camera>
            <a:lightRig rig="threePt" dir="t"/>
          </a:scene3d>
        </p:spPr>
      </p:pic>
      <p:sp>
        <p:nvSpPr>
          <p:cNvPr id="28" name="Frame 27"/>
          <p:cNvSpPr/>
          <p:nvPr/>
        </p:nvSpPr>
        <p:spPr>
          <a:xfrm>
            <a:off x="6586394" y="6461179"/>
            <a:ext cx="1129847" cy="159570"/>
          </a:xfrm>
          <a:prstGeom prst="frame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Can 28"/>
          <p:cNvSpPr/>
          <p:nvPr/>
        </p:nvSpPr>
        <p:spPr>
          <a:xfrm rot="5228088">
            <a:off x="6429084" y="6474570"/>
            <a:ext cx="264843" cy="153228"/>
          </a:xfrm>
          <a:prstGeom prst="can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ame 29"/>
          <p:cNvSpPr/>
          <p:nvPr/>
        </p:nvSpPr>
        <p:spPr>
          <a:xfrm>
            <a:off x="7215587" y="4081464"/>
            <a:ext cx="390752" cy="2496059"/>
          </a:xfrm>
          <a:prstGeom prst="frame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93219" y="4039385"/>
            <a:ext cx="469246" cy="91975"/>
          </a:xfrm>
          <a:prstGeom prst="round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6568564" y="4870765"/>
            <a:ext cx="1517042" cy="1700163"/>
            <a:chOff x="7954133" y="2608512"/>
            <a:chExt cx="2090827" cy="2276276"/>
          </a:xfrm>
        </p:grpSpPr>
        <p:sp>
          <p:nvSpPr>
            <p:cNvPr id="34" name="Cube 33"/>
            <p:cNvSpPr/>
            <p:nvPr/>
          </p:nvSpPr>
          <p:spPr>
            <a:xfrm>
              <a:off x="7954133" y="3385451"/>
              <a:ext cx="1810774" cy="1499337"/>
            </a:xfrm>
            <a:prstGeom prst="cube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7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32588" y1="59545" x2="32588" y2="59545"/>
                          <a14:foregroundMark x1="55591" y1="62727" x2="55591" y2="62727"/>
                          <a14:foregroundMark x1="27157" y1="85682" x2="27157" y2="85682"/>
                          <a14:foregroundMark x1="48243" y1="80682" x2="48243" y2="80682"/>
                          <a14:foregroundMark x1="47284" y1="77045" x2="47284" y2="77045"/>
                          <a14:foregroundMark x1="43131" y1="78409" x2="43131" y2="78409"/>
                          <a14:foregroundMark x1="45687" y1="10000" x2="45687" y2="10000"/>
                          <a14:foregroundMark x1="59425" y1="5909" x2="59425" y2="5909"/>
                          <a14:foregroundMark x1="72843" y1="10000" x2="72843" y2="10000"/>
                          <a14:foregroundMark x1="79233" y1="20682" x2="79233" y2="20682"/>
                          <a14:foregroundMark x1="72524" y1="30909" x2="72524" y2="30909"/>
                          <a14:foregroundMark x1="83706" y1="20227" x2="83706" y2="20227"/>
                          <a14:foregroundMark x1="76038" y1="8409" x2="76038" y2="8409"/>
                          <a14:foregroundMark x1="79233" y1="7727" x2="75719" y2="9091"/>
                          <a14:foregroundMark x1="88179" y1="18864" x2="82428" y2="20227"/>
                          <a14:foregroundMark x1="62300" y1="1136" x2="60064" y2="4091"/>
                          <a14:foregroundMark x1="38019" y1="7500" x2="44728" y2="8182"/>
                          <a14:foregroundMark x1="19169" y1="46364" x2="80511" y2="46136"/>
                          <a14:foregroundMark x1="29712" y1="49318" x2="22684" y2="49773"/>
                          <a14:foregroundMark x1="42812" y1="48864" x2="41534" y2="53182"/>
                          <a14:foregroundMark x1="55911" y1="49091" x2="56230" y2="52955"/>
                          <a14:foregroundMark x1="71246" y1="48864" x2="70927" y2="52727"/>
                          <a14:foregroundMark x1="19489" y1="57045" x2="79233" y2="57045"/>
                          <a14:foregroundMark x1="55272" y1="58182" x2="55591" y2="72500"/>
                          <a14:foregroundMark x1="30351" y1="81136" x2="31949" y2="89091"/>
                          <a14:foregroundMark x1="28754" y1="87500" x2="46006" y2="87727"/>
                          <a14:foregroundMark x1="44728" y1="91136" x2="44728" y2="91136"/>
                          <a14:foregroundMark x1="78275" y1="89091" x2="78275" y2="89091"/>
                          <a14:foregroundMark x1="3834" y1="97045" x2="3834" y2="97045"/>
                          <a14:foregroundMark x1="8946" y1="96364" x2="8946" y2="96364"/>
                          <a14:foregroundMark x1="16294" y1="96364" x2="16294" y2="96364"/>
                          <a14:foregroundMark x1="19808" y1="97045" x2="19808" y2="97045"/>
                          <a14:foregroundMark x1="15016" y1="96136" x2="15655" y2="98409"/>
                          <a14:foregroundMark x1="24920" y1="95909" x2="23642" y2="96364"/>
                          <a14:foregroundMark x1="29073" y1="95000" x2="29073" y2="97500"/>
                          <a14:foregroundMark x1="34185" y1="95455" x2="34185" y2="97955"/>
                          <a14:foregroundMark x1="40895" y1="95909" x2="39617" y2="97273"/>
                          <a14:foregroundMark x1="45367" y1="95909" x2="45367" y2="98182"/>
                          <a14:foregroundMark x1="54952" y1="95909" x2="53035" y2="96591"/>
                          <a14:foregroundMark x1="58786" y1="95455" x2="58786" y2="97955"/>
                          <a14:foregroundMark x1="63898" y1="95227" x2="65176" y2="96591"/>
                          <a14:foregroundMark x1="70288" y1="95909" x2="68371" y2="97045"/>
                          <a14:foregroundMark x1="74441" y1="96136" x2="75080" y2="97955"/>
                          <a14:foregroundMark x1="79233" y1="96136" x2="79872" y2="97955"/>
                          <a14:foregroundMark x1="84984" y1="95227" x2="85304" y2="97955"/>
                          <a14:foregroundMark x1="91693" y1="96136" x2="90415" y2="97273"/>
                          <a14:foregroundMark x1="96486" y1="96136" x2="96805" y2="97955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1271" y="3943331"/>
              <a:ext cx="449209" cy="631476"/>
            </a:xfrm>
            <a:prstGeom prst="rect">
              <a:avLst/>
            </a:prstGeom>
          </p:spPr>
        </p:pic>
        <p:sp>
          <p:nvSpPr>
            <p:cNvPr id="36" name="Block Arc 35"/>
            <p:cNvSpPr/>
            <p:nvPr/>
          </p:nvSpPr>
          <p:spPr>
            <a:xfrm rot="10343854">
              <a:off x="9410701" y="3418534"/>
              <a:ext cx="422787" cy="691658"/>
            </a:xfrm>
            <a:prstGeom prst="blockArc">
              <a:avLst>
                <a:gd name="adj1" fmla="val 7132485"/>
                <a:gd name="adj2" fmla="val 20724167"/>
                <a:gd name="adj3" fmla="val 17396"/>
              </a:avLst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Parallelogram 37"/>
            <p:cNvSpPr/>
            <p:nvPr/>
          </p:nvSpPr>
          <p:spPr>
            <a:xfrm>
              <a:off x="8055610" y="3421380"/>
              <a:ext cx="1604010" cy="293370"/>
            </a:xfrm>
            <a:prstGeom prst="parallelogram">
              <a:avLst>
                <a:gd name="adj" fmla="val 99026"/>
              </a:avLst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48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Parallelogram 38"/>
            <p:cNvSpPr/>
            <p:nvPr/>
          </p:nvSpPr>
          <p:spPr>
            <a:xfrm>
              <a:off x="8358400" y="2608512"/>
              <a:ext cx="1686560" cy="765524"/>
            </a:xfrm>
            <a:prstGeom prst="parallelogram">
              <a:avLst>
                <a:gd name="adj" fmla="val 31677"/>
              </a:avLst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Parallelogram 39"/>
            <p:cNvSpPr/>
            <p:nvPr/>
          </p:nvSpPr>
          <p:spPr>
            <a:xfrm>
              <a:off x="8447934" y="2646191"/>
              <a:ext cx="1507490" cy="690165"/>
            </a:xfrm>
            <a:prstGeom prst="parallelogram">
              <a:avLst>
                <a:gd name="adj" fmla="val 31677"/>
              </a:avLst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48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3" name="Can 32"/>
          <p:cNvSpPr/>
          <p:nvPr/>
        </p:nvSpPr>
        <p:spPr>
          <a:xfrm rot="5228088">
            <a:off x="7558236" y="6519347"/>
            <a:ext cx="264843" cy="153228"/>
          </a:xfrm>
          <a:prstGeom prst="can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4A5339D-FBA8-84ED-7D59-A97644E834A9}"/>
              </a:ext>
            </a:extLst>
          </p:cNvPr>
          <p:cNvGrpSpPr/>
          <p:nvPr/>
        </p:nvGrpSpPr>
        <p:grpSpPr>
          <a:xfrm>
            <a:off x="4589743" y="3757770"/>
            <a:ext cx="1268931" cy="1056884"/>
            <a:chOff x="4133610" y="1173178"/>
            <a:chExt cx="1964397" cy="1592882"/>
          </a:xfrm>
        </p:grpSpPr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31673EBA-0D12-7770-84E1-D25DD85C9B1D}"/>
                </a:ext>
              </a:extLst>
            </p:cNvPr>
            <p:cNvSpPr/>
            <p:nvPr/>
          </p:nvSpPr>
          <p:spPr>
            <a:xfrm>
              <a:off x="4133610" y="1855168"/>
              <a:ext cx="1712797" cy="910892"/>
            </a:xfrm>
            <a:prstGeom prst="cube">
              <a:avLst>
                <a:gd name="adj" fmla="val 50195"/>
              </a:avLst>
            </a:prstGeom>
            <a:solidFill>
              <a:srgbClr val="0033CC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4141D307-9C56-808A-AC8B-33F1294B6FA1}"/>
                </a:ext>
              </a:extLst>
            </p:cNvPr>
            <p:cNvSpPr/>
            <p:nvPr/>
          </p:nvSpPr>
          <p:spPr>
            <a:xfrm>
              <a:off x="4237540" y="1900804"/>
              <a:ext cx="1492700" cy="362128"/>
            </a:xfrm>
            <a:prstGeom prst="parallelogram">
              <a:avLst>
                <a:gd name="adj" fmla="val 99026"/>
              </a:avLst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48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Parallelogram 36">
              <a:extLst>
                <a:ext uri="{FF2B5EF4-FFF2-40B4-BE49-F238E27FC236}">
                  <a16:creationId xmlns:a16="http://schemas.microsoft.com/office/drawing/2014/main" id="{9A2F45FA-78DB-09F4-2D43-BBE8720C7FF0}"/>
                </a:ext>
              </a:extLst>
            </p:cNvPr>
            <p:cNvSpPr/>
            <p:nvPr/>
          </p:nvSpPr>
          <p:spPr>
            <a:xfrm>
              <a:off x="4589029" y="1173178"/>
              <a:ext cx="1508978" cy="680090"/>
            </a:xfrm>
            <a:prstGeom prst="parallelogram">
              <a:avLst>
                <a:gd name="adj" fmla="val 38588"/>
              </a:avLst>
            </a:prstGeom>
            <a:solidFill>
              <a:srgbClr val="0033CC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Parallelogram 77">
              <a:extLst>
                <a:ext uri="{FF2B5EF4-FFF2-40B4-BE49-F238E27FC236}">
                  <a16:creationId xmlns:a16="http://schemas.microsoft.com/office/drawing/2014/main" id="{618FA3FF-10F4-849A-BF41-3B4093EC323F}"/>
                </a:ext>
              </a:extLst>
            </p:cNvPr>
            <p:cNvSpPr/>
            <p:nvPr/>
          </p:nvSpPr>
          <p:spPr>
            <a:xfrm>
              <a:off x="4646740" y="1212758"/>
              <a:ext cx="1355280" cy="615110"/>
            </a:xfrm>
            <a:prstGeom prst="parallelogram">
              <a:avLst>
                <a:gd name="adj" fmla="val 38325"/>
              </a:avLst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48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Block Arc 79">
              <a:extLst>
                <a:ext uri="{FF2B5EF4-FFF2-40B4-BE49-F238E27FC236}">
                  <a16:creationId xmlns:a16="http://schemas.microsoft.com/office/drawing/2014/main" id="{26CEE3C4-3F27-F875-5957-9B7B8FBF9C91}"/>
                </a:ext>
              </a:extLst>
            </p:cNvPr>
            <p:cNvSpPr/>
            <p:nvPr/>
          </p:nvSpPr>
          <p:spPr>
            <a:xfrm rot="10343854">
              <a:off x="5466267" y="1877716"/>
              <a:ext cx="386820" cy="691658"/>
            </a:xfrm>
            <a:prstGeom prst="blockArc">
              <a:avLst>
                <a:gd name="adj1" fmla="val 7132485"/>
                <a:gd name="adj2" fmla="val 20724167"/>
                <a:gd name="adj3" fmla="val 17396"/>
              </a:avLst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36" name="Picture 12" descr="57 Free Sandwich Clipart - Cliparting.com">
            <a:extLst>
              <a:ext uri="{FF2B5EF4-FFF2-40B4-BE49-F238E27FC236}">
                <a16:creationId xmlns:a16="http://schemas.microsoft.com/office/drawing/2014/main" id="{095584B1-D50A-5270-9028-8C0080886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967" y="4174123"/>
            <a:ext cx="317305" cy="25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673FEB67-533D-6774-BA8A-87F3311E1B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578" y1="11837" x2="6375" y2="3265"/>
                        <a14:foregroundMark x1="6773" y1="2857" x2="13147" y2="2857"/>
                        <a14:foregroundMark x1="94422" y1="16735" x2="99203" y2="31837"/>
                        <a14:foregroundMark x1="3586" y1="88571" x2="34263" y2="88571"/>
                        <a14:foregroundMark x1="12749" y1="2041" x2="48207" y2="2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847" y="5120074"/>
            <a:ext cx="413528" cy="4036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6BC49A42-2912-8369-4A05-2553F409AC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578" y1="11837" x2="6375" y2="3265"/>
                        <a14:foregroundMark x1="6773" y1="2857" x2="13147" y2="2857"/>
                        <a14:foregroundMark x1="94422" y1="16735" x2="99203" y2="31837"/>
                        <a14:foregroundMark x1="3586" y1="88571" x2="34263" y2="88571"/>
                        <a14:foregroundMark x1="12749" y1="2041" x2="48207" y2="2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031" y="5192119"/>
            <a:ext cx="391447" cy="3820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DFD5A344-78D9-5860-5A5B-4605F15F23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578" y1="11837" x2="6375" y2="3265"/>
                        <a14:foregroundMark x1="6773" y1="2857" x2="13147" y2="2857"/>
                        <a14:foregroundMark x1="94422" y1="16735" x2="99203" y2="31837"/>
                        <a14:foregroundMark x1="3586" y1="88571" x2="34263" y2="88571"/>
                        <a14:foregroundMark x1="12749" y1="2041" x2="48207" y2="2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134" y="5313769"/>
            <a:ext cx="412017" cy="4021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1" name="Oval 100">
            <a:extLst>
              <a:ext uri="{FF2B5EF4-FFF2-40B4-BE49-F238E27FC236}">
                <a16:creationId xmlns:a16="http://schemas.microsoft.com/office/drawing/2014/main" id="{060752C8-333B-1C87-6143-8C031E930158}"/>
              </a:ext>
            </a:extLst>
          </p:cNvPr>
          <p:cNvSpPr/>
          <p:nvPr/>
        </p:nvSpPr>
        <p:spPr>
          <a:xfrm>
            <a:off x="588127" y="3583112"/>
            <a:ext cx="45719" cy="553992"/>
          </a:xfrm>
          <a:prstGeom prst="ellipse">
            <a:avLst/>
          </a:prstGeom>
          <a:solidFill>
            <a:srgbClr val="BC78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BC416D79-6DE9-EFF0-F607-6E4240DF77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125" b="100000" l="1527" r="100000">
                        <a14:foregroundMark x1="22901" y1="16518" x2="83969" y2="18304"/>
                        <a14:foregroundMark x1="21374" y1="12946" x2="77099" y2="16071"/>
                        <a14:foregroundMark x1="88550" y1="92857" x2="96947" y2="84821"/>
                        <a14:foregroundMark x1="3053" y1="95536" x2="7634" y2="79464"/>
                        <a14:foregroundMark x1="17557" y1="11607" x2="76336" y2="11161"/>
                        <a14:foregroundMark x1="22901" y1="8036" x2="87786" y2="8036"/>
                        <a14:foregroundMark x1="12977" y1="8036" x2="12977" y2="10268"/>
                        <a14:foregroundMark x1="16794" y1="5804" x2="77099" y2="7143"/>
                        <a14:foregroundMark x1="88550" y1="6250" x2="26718" y2="4911"/>
                        <a14:foregroundMark x1="12214" y1="6250" x2="22137" y2="6250"/>
                        <a14:foregroundMark x1="16031" y1="4911" x2="26718" y2="5357"/>
                        <a14:foregroundMark x1="12977" y1="5357" x2="12977" y2="5357"/>
                        <a14:foregroundMark x1="88550" y1="5357" x2="88550" y2="5357"/>
                        <a14:backgroundMark x1="12214" y1="1786" x2="90076" y2="2232"/>
                        <a14:backgroundMark x1="2290" y1="25446" x2="6870" y2="6696"/>
                        <a14:backgroundMark x1="9160" y1="13839" x2="9160" y2="4018"/>
                        <a14:backgroundMark x1="96183" y1="21875" x2="93893" y2="3571"/>
                        <a14:backgroundMark x1="91603" y1="99107" x2="99237" y2="97321"/>
                        <a14:backgroundMark x1="97710" y1="95536" x2="97710" y2="955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30985" y="5296901"/>
            <a:ext cx="252388" cy="355312"/>
          </a:xfrm>
          <a:prstGeom prst="rect">
            <a:avLst/>
          </a:prstGeom>
        </p:spPr>
      </p:pic>
      <p:pic>
        <p:nvPicPr>
          <p:cNvPr id="102" name="Picture 12" descr="57 Free Sandwich Clipart - Cliparting.com">
            <a:extLst>
              <a:ext uri="{FF2B5EF4-FFF2-40B4-BE49-F238E27FC236}">
                <a16:creationId xmlns:a16="http://schemas.microsoft.com/office/drawing/2014/main" id="{FB64D65C-E090-D97A-F4C6-73DC3AB83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598" y="4327202"/>
            <a:ext cx="295294" cy="24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Group 47"/>
          <p:cNvGrpSpPr/>
          <p:nvPr/>
        </p:nvGrpSpPr>
        <p:grpSpPr>
          <a:xfrm>
            <a:off x="5510265" y="3802589"/>
            <a:ext cx="1309577" cy="1018558"/>
            <a:chOff x="4133610" y="1173178"/>
            <a:chExt cx="1964397" cy="1592882"/>
          </a:xfrm>
        </p:grpSpPr>
        <p:sp>
          <p:nvSpPr>
            <p:cNvPr id="49" name="Cube 48"/>
            <p:cNvSpPr/>
            <p:nvPr/>
          </p:nvSpPr>
          <p:spPr>
            <a:xfrm>
              <a:off x="4133610" y="1855168"/>
              <a:ext cx="1712797" cy="910892"/>
            </a:xfrm>
            <a:prstGeom prst="cube">
              <a:avLst>
                <a:gd name="adj" fmla="val 50195"/>
              </a:avLst>
            </a:prstGeom>
            <a:solidFill>
              <a:srgbClr val="0033CC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Parallelogram 49"/>
            <p:cNvSpPr/>
            <p:nvPr/>
          </p:nvSpPr>
          <p:spPr>
            <a:xfrm>
              <a:off x="4237540" y="1900804"/>
              <a:ext cx="1492700" cy="362128"/>
            </a:xfrm>
            <a:prstGeom prst="parallelogram">
              <a:avLst>
                <a:gd name="adj" fmla="val 99026"/>
              </a:avLst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48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Parallelogram 50"/>
            <p:cNvSpPr/>
            <p:nvPr/>
          </p:nvSpPr>
          <p:spPr>
            <a:xfrm>
              <a:off x="4589029" y="1173178"/>
              <a:ext cx="1508978" cy="680090"/>
            </a:xfrm>
            <a:prstGeom prst="parallelogram">
              <a:avLst>
                <a:gd name="adj" fmla="val 38588"/>
              </a:avLst>
            </a:prstGeom>
            <a:solidFill>
              <a:srgbClr val="0033CC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Parallelogram 51"/>
            <p:cNvSpPr/>
            <p:nvPr/>
          </p:nvSpPr>
          <p:spPr>
            <a:xfrm>
              <a:off x="4646740" y="1212758"/>
              <a:ext cx="1355280" cy="615110"/>
            </a:xfrm>
            <a:prstGeom prst="parallelogram">
              <a:avLst>
                <a:gd name="adj" fmla="val 38325"/>
              </a:avLst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48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Block Arc 52"/>
            <p:cNvSpPr/>
            <p:nvPr/>
          </p:nvSpPr>
          <p:spPr>
            <a:xfrm rot="10343854">
              <a:off x="5466267" y="1877716"/>
              <a:ext cx="386820" cy="691658"/>
            </a:xfrm>
            <a:prstGeom prst="blockArc">
              <a:avLst>
                <a:gd name="adj1" fmla="val 7132485"/>
                <a:gd name="adj2" fmla="val 20724167"/>
                <a:gd name="adj3" fmla="val 17396"/>
              </a:avLst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40" name="Picture 16" descr="Celery, celery stalk, celery stick, leafy green, leafy vegetable icon">
            <a:extLst>
              <a:ext uri="{FF2B5EF4-FFF2-40B4-BE49-F238E27FC236}">
                <a16:creationId xmlns:a16="http://schemas.microsoft.com/office/drawing/2014/main" id="{1A0B9A6E-022F-5EE2-844C-0C5B7ECF8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307" y="4289819"/>
            <a:ext cx="350062" cy="35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elery, celery stalk, celery stick, leafy green, leafy vegetable icon">
            <a:extLst>
              <a:ext uri="{FF2B5EF4-FFF2-40B4-BE49-F238E27FC236}">
                <a16:creationId xmlns:a16="http://schemas.microsoft.com/office/drawing/2014/main" id="{B4B93DFA-6E10-6D8E-5CFA-4E49DF6C8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14015">
            <a:off x="5745828" y="4331299"/>
            <a:ext cx="302851" cy="30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pple Cartoon Fruit Cartoon Of Apples Transparent | My XXX Hot Girl">
            <a:extLst>
              <a:ext uri="{FF2B5EF4-FFF2-40B4-BE49-F238E27FC236}">
                <a16:creationId xmlns:a16="http://schemas.microsoft.com/office/drawing/2014/main" id="{D5236A23-2CE3-BF3A-2F57-BCA7944EB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1649">
            <a:off x="5912984" y="4134743"/>
            <a:ext cx="334442" cy="334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pple Cartoon Fruit Cartoon Of Apples Transparent | My XXX Hot Girl">
            <a:extLst>
              <a:ext uri="{FF2B5EF4-FFF2-40B4-BE49-F238E27FC236}">
                <a16:creationId xmlns:a16="http://schemas.microsoft.com/office/drawing/2014/main" id="{AF69EC5C-A8AE-57FE-4D16-C6FBB26F8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8922" flipH="1">
            <a:off x="6218503" y="4197296"/>
            <a:ext cx="288698" cy="288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9FEE9BB1-476A-6A36-DC30-5B4288F79B86}"/>
              </a:ext>
            </a:extLst>
          </p:cNvPr>
          <p:cNvGrpSpPr/>
          <p:nvPr/>
        </p:nvGrpSpPr>
        <p:grpSpPr>
          <a:xfrm>
            <a:off x="7715430" y="1699244"/>
            <a:ext cx="2840890" cy="5019538"/>
            <a:chOff x="8594095" y="1616543"/>
            <a:chExt cx="2623409" cy="4068747"/>
          </a:xfrm>
        </p:grpSpPr>
        <p:pic>
          <p:nvPicPr>
            <p:cNvPr id="3" name="Picture 8" descr="Free Pencil Clipart Transparent, Download Free Pencil Clipart Transparent  png images, Free ClipArts on Clipart Library">
              <a:extLst>
                <a:ext uri="{FF2B5EF4-FFF2-40B4-BE49-F238E27FC236}">
                  <a16:creationId xmlns:a16="http://schemas.microsoft.com/office/drawing/2014/main" id="{5D2D1AB0-B2AC-A434-8F61-7673644CF3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778" b="89778" l="2667" r="97778">
                          <a14:foregroundMark x1="7111" y1="49778" x2="18222" y2="50222"/>
                          <a14:foregroundMark x1="3111" y1="49778" x2="3111" y2="49778"/>
                          <a14:foregroundMark x1="84889" y1="48444" x2="97778" y2="47556"/>
                          <a14:foregroundMark x1="88000" y1="53778" x2="91556" y2="5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245" b="39921"/>
            <a:stretch/>
          </p:blipFill>
          <p:spPr bwMode="auto">
            <a:xfrm rot="17902951">
              <a:off x="9209963" y="3095373"/>
              <a:ext cx="564632" cy="138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0" name="Picture 36">
              <a:extLst>
                <a:ext uri="{FF2B5EF4-FFF2-40B4-BE49-F238E27FC236}">
                  <a16:creationId xmlns:a16="http://schemas.microsoft.com/office/drawing/2014/main" id="{3D5C734A-E958-A1DA-98B2-8E09F27A80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594095" y="1616543"/>
              <a:ext cx="2623409" cy="40687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7" name="Can 32">
            <a:extLst>
              <a:ext uri="{FF2B5EF4-FFF2-40B4-BE49-F238E27FC236}">
                <a16:creationId xmlns:a16="http://schemas.microsoft.com/office/drawing/2014/main" id="{F446D0BE-80C5-D900-71E3-2097A1A94AAF}"/>
              </a:ext>
            </a:extLst>
          </p:cNvPr>
          <p:cNvSpPr/>
          <p:nvPr/>
        </p:nvSpPr>
        <p:spPr>
          <a:xfrm rot="5228088">
            <a:off x="7745720" y="6306412"/>
            <a:ext cx="264843" cy="153228"/>
          </a:xfrm>
          <a:prstGeom prst="can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9CD2686E-86DD-4485-8186-773BBD98254B" descr="cid:9CD2686E-86DD-4485-8186-773BBD98254B">
            <a:extLst>
              <a:ext uri="{FF2B5EF4-FFF2-40B4-BE49-F238E27FC236}">
                <a16:creationId xmlns:a16="http://schemas.microsoft.com/office/drawing/2014/main" id="{AFBBA046-9D5A-5847-D924-48F48049D3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r:link="rId21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87" b="94048" l="9995" r="89980">
                        <a14:foregroundMark x1="17411" y1="71230" x2="18849" y2="94048"/>
                        <a14:foregroundMark x1="65575" y1="57705" x2="65575" y2="72388"/>
                        <a14:foregroundMark x1="63542" y1="64087" x2="62971" y2="70271"/>
                        <a14:foregroundMark x1="63839" y1="70470" x2="68775" y2="80721"/>
                        <a14:foregroundMark x1="62525" y1="69312" x2="60218" y2="67163"/>
                        <a14:foregroundMark x1="60218" y1="68155" x2="60069" y2="71230"/>
                        <a14:foregroundMark x1="16964" y1="65443" x2="18279" y2="93882"/>
                        <a14:foregroundMark x1="16394" y1="66799" x2="17113" y2="72784"/>
                        <a14:foregroundMark x1="70213" y1="74537" x2="68477" y2="77050"/>
                        <a14:foregroundMark x1="53373" y1="38128" x2="53373" y2="38128"/>
                        <a14:foregroundMark x1="26488" y1="58366" x2="24876" y2="53505"/>
                        <a14:foregroundMark x1="24876" y1="53505" x2="26910" y2="52778"/>
                        <a14:foregroundMark x1="26910" y1="52778" x2="32044" y2="52976"/>
                        <a14:foregroundMark x1="32044" y1="52976" x2="33135" y2="53902"/>
                        <a14:foregroundMark x1="33135" y1="53902" x2="32217" y2="56118"/>
                        <a14:foregroundMark x1="32217" y1="56118" x2="26761" y2="58267"/>
                        <a14:foregroundMark x1="26761" y1="58267" x2="26538" y2="58300"/>
                        <a14:backgroundMark x1="63839" y1="34689" x2="40055" y2="5093"/>
                        <a14:backgroundMark x1="58185" y1="67758" x2="19866" y2="82440"/>
                        <a14:backgroundMark x1="71974" y1="62731" x2="71677" y2="76257"/>
                        <a14:backgroundMark x1="66592" y1="62136" x2="66443" y2="70470"/>
                        <a14:backgroundMark x1="62376" y1="60218" x2="19147" y2="68155"/>
                        <a14:backgroundMark x1="64856" y1="75099" x2="59201" y2="70470"/>
                        <a14:backgroundMark x1="75794" y1="57209" x2="76687" y2="64484"/>
                        <a14:backgroundMark x1="76687" y1="64484" x2="76687" y2="64484"/>
                        <a14:backgroundMark x1="69593" y1="60549" x2="70536" y2="66567"/>
                        <a14:backgroundMark x1="74157" y1="80919" x2="74826" y2="74868"/>
                        <a14:backgroundMark x1="73462" y1="80489" x2="74529" y2="74206"/>
                        <a14:backgroundMark x1="73661" y1="75364" x2="73859" y2="82374"/>
                        <a14:backgroundMark x1="73140" y1="41336" x2="74281" y2="48413"/>
                        <a14:backgroundMark x1="74058" y1="41799" x2="72793" y2="49835"/>
                        <a14:backgroundMark x1="72793" y1="49835" x2="72817" y2="50231"/>
                        <a14:backgroundMark x1="69444" y1="50397" x2="70709" y2="41997"/>
                        <a14:backgroundMark x1="70709" y1="41997" x2="75620" y2="49405"/>
                        <a14:backgroundMark x1="75620" y1="49405" x2="69990" y2="51091"/>
                        <a14:backgroundMark x1="69990" y1="51091" x2="69395" y2="50728"/>
                        <a14:backgroundMark x1="64311" y1="63360" x2="64311" y2="63360"/>
                        <a14:backgroundMark x1="64707" y1="59325" x2="64757" y2="59888"/>
                        <a14:backgroundMark x1="64633" y1="65608" x2="64633" y2="65608"/>
                        <a14:backgroundMark x1="64162" y1="69643" x2="63889" y2="67824"/>
                        <a14:backgroundMark x1="62103" y1="65972" x2="60739" y2="66138"/>
                        <a14:backgroundMark x1="61508" y1="70370" x2="62227" y2="71561"/>
                        <a14:backgroundMark x1="66815" y1="37765" x2="67956" y2="37632"/>
                        <a14:backgroundMark x1="66096" y1="37004" x2="66915" y2="37004"/>
                        <a14:backgroundMark x1="50397" y1="44180" x2="49256" y2="41832"/>
                        <a14:backgroundMark x1="39311" y1="43948" x2="39311" y2="43948"/>
                        <a14:backgroundMark x1="40228" y1="44048" x2="40228" y2="44048"/>
                        <a14:backgroundMark x1="23636" y1="50628" x2="24132" y2="57209"/>
                        <a14:backgroundMark x1="24132" y1="57209" x2="25174" y2="59226"/>
                        <a14:backgroundMark x1="25174" y1="59226" x2="38145" y2="58532"/>
                        <a14:backgroundMark x1="25124" y1="59788" x2="22718" y2="59888"/>
                        <a14:backgroundMark x1="22718" y1="59888" x2="22594" y2="58168"/>
                        <a14:backgroundMark x1="22594" y1="58168" x2="24653" y2="58499"/>
                        <a14:backgroundMark x1="24653" y1="58499" x2="24851" y2="60185"/>
                        <a14:backgroundMark x1="24851" y1="60185" x2="24851" y2="60185"/>
                        <a14:backgroundMark x1="37302" y1="49802" x2="38095" y2="53340"/>
                        <a14:backgroundMark x1="38095" y1="53340" x2="37798" y2="57440"/>
                        <a14:backgroundMark x1="37798" y1="57440" x2="37723" y2="57573"/>
                        <a14:backgroundMark x1="38194" y1="47685" x2="36880" y2="47487"/>
                        <a14:backgroundMark x1="36880" y1="47487" x2="37227" y2="49471"/>
                        <a14:backgroundMark x1="37227" y1="49471" x2="38442" y2="50595"/>
                        <a14:backgroundMark x1="38442" y1="50595" x2="39013" y2="48743"/>
                        <a14:backgroundMark x1="39013" y1="48743" x2="37922" y2="47421"/>
                        <a14:backgroundMark x1="37922" y1="47421" x2="37922" y2="47421"/>
                      </a14:backgroundRemoval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37" t="48282" r="61758" b="39987"/>
          <a:stretch>
            <a:fillRect/>
          </a:stretch>
        </p:blipFill>
        <p:spPr bwMode="auto">
          <a:xfrm rot="21272765" flipH="1">
            <a:off x="4612917" y="5101124"/>
            <a:ext cx="1093697" cy="66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74EA322-A1B2-6E34-8C07-98DA78FF032F}"/>
              </a:ext>
            </a:extLst>
          </p:cNvPr>
          <p:cNvSpPr/>
          <p:nvPr/>
        </p:nvSpPr>
        <p:spPr>
          <a:xfrm>
            <a:off x="3009232" y="2103043"/>
            <a:ext cx="2099738" cy="997187"/>
          </a:xfrm>
          <a:prstGeom prst="rect">
            <a:avLst/>
          </a:prstGeom>
          <a:gradFill>
            <a:gsLst>
              <a:gs pos="0">
                <a:srgbClr val="6D898D"/>
              </a:gs>
              <a:gs pos="74000">
                <a:srgbClr val="5E7F86"/>
              </a:gs>
              <a:gs pos="83000">
                <a:srgbClr val="567881"/>
              </a:gs>
              <a:gs pos="100000">
                <a:srgbClr val="55778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ontent Placeholder 22">
            <a:extLst>
              <a:ext uri="{FF2B5EF4-FFF2-40B4-BE49-F238E27FC236}">
                <a16:creationId xmlns:a16="http://schemas.microsoft.com/office/drawing/2014/main" id="{04CF4D35-7FED-2341-A69C-B74C44810D07}"/>
              </a:ext>
            </a:extLst>
          </p:cNvPr>
          <p:cNvSpPr txBox="1">
            <a:spLocks/>
          </p:cNvSpPr>
          <p:nvPr/>
        </p:nvSpPr>
        <p:spPr>
          <a:xfrm>
            <a:off x="164443" y="-4775"/>
            <a:ext cx="3340474" cy="2475759"/>
          </a:xfrm>
          <a:prstGeom prst="rect">
            <a:avLst/>
          </a:prstGeom>
          <a:solidFill>
            <a:srgbClr val="B15E4E"/>
          </a:solidFill>
          <a:ln w="762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6000" b="1" i="0" kern="120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2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Saturday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Lunch 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Reimbursable Meals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C2843A09-609F-C938-E447-0E76C71B8DE0}"/>
              </a:ext>
            </a:extLst>
          </p:cNvPr>
          <p:cNvSpPr/>
          <p:nvPr/>
        </p:nvSpPr>
        <p:spPr>
          <a:xfrm>
            <a:off x="3607662" y="3001421"/>
            <a:ext cx="436306" cy="78271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08A1DCB-EA65-685B-CE47-FCF359B40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397" y="2380477"/>
            <a:ext cx="1352852" cy="4306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C97825-20B1-A23E-3ADA-501ABC84C569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6429" r="94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1" t="27551" r="4592" b="25000"/>
          <a:stretch/>
        </p:blipFill>
        <p:spPr>
          <a:xfrm>
            <a:off x="3550444" y="4502769"/>
            <a:ext cx="1103452" cy="573301"/>
          </a:xfrm>
          <a:prstGeom prst="rect">
            <a:avLst/>
          </a:prstGeom>
        </p:spPr>
      </p:pic>
      <p:pic>
        <p:nvPicPr>
          <p:cNvPr id="1058" name="Picture 34" descr="Backpack Line Icon Vector, Backpack, Bag, Education PNG and Vector with Transparent Background ...">
            <a:extLst>
              <a:ext uri="{FF2B5EF4-FFF2-40B4-BE49-F238E27FC236}">
                <a16:creationId xmlns:a16="http://schemas.microsoft.com/office/drawing/2014/main" id="{444C88B7-76E9-F39B-47B2-371C2DC31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293" y="5548252"/>
            <a:ext cx="757587" cy="1224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42217185-780A-ED7B-70AC-090CB5D58092}"/>
              </a:ext>
            </a:extLst>
          </p:cNvPr>
          <p:cNvSpPr txBox="1"/>
          <p:nvPr/>
        </p:nvSpPr>
        <p:spPr>
          <a:xfrm>
            <a:off x="4184841" y="2018604"/>
            <a:ext cx="4426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Ink Free" panose="03080402000500000000" pitchFamily="66" charset="0"/>
              </a:rPr>
              <a:t>Student must take 3 items</a:t>
            </a:r>
          </a:p>
        </p:txBody>
      </p:sp>
      <p:pic>
        <p:nvPicPr>
          <p:cNvPr id="104" name="Picture 12" descr="57 Free Sandwich Clipart - Cliparting.com">
            <a:extLst>
              <a:ext uri="{FF2B5EF4-FFF2-40B4-BE49-F238E27FC236}">
                <a16:creationId xmlns:a16="http://schemas.microsoft.com/office/drawing/2014/main" id="{9B3DBD5C-55BA-4D1D-9715-AB31AAB85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288" y="4223872"/>
            <a:ext cx="390679" cy="31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57 Free Sandwich Clipart - Cliparting.com">
            <a:extLst>
              <a:ext uri="{FF2B5EF4-FFF2-40B4-BE49-F238E27FC236}">
                <a16:creationId xmlns:a16="http://schemas.microsoft.com/office/drawing/2014/main" id="{A5C82655-83B8-2434-BBFE-1A1C65160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301" y="2921195"/>
            <a:ext cx="963912" cy="78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4EC07A4A-9CD3-53DE-FC8C-0D16F798F77F}"/>
              </a:ext>
            </a:extLst>
          </p:cNvPr>
          <p:cNvSpPr txBox="1"/>
          <p:nvPr/>
        </p:nvSpPr>
        <p:spPr>
          <a:xfrm>
            <a:off x="4350973" y="1856994"/>
            <a:ext cx="44262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Ink Free" panose="03080402000500000000" pitchFamily="66" charset="0"/>
              </a:rPr>
              <a:t>1 item must be a </a:t>
            </a:r>
          </a:p>
          <a:p>
            <a:r>
              <a:rPr lang="en-US" sz="2800" dirty="0">
                <a:latin typeface="Ink Free" panose="03080402000500000000" pitchFamily="66" charset="0"/>
              </a:rPr>
              <a:t>Fruit or Vegetable</a:t>
            </a:r>
          </a:p>
        </p:txBody>
      </p:sp>
      <p:pic>
        <p:nvPicPr>
          <p:cNvPr id="1032" name="Picture 8" descr="Apple Cartoon Fruit Cartoon Of Apples Transparent | My XXX Hot Girl">
            <a:extLst>
              <a:ext uri="{FF2B5EF4-FFF2-40B4-BE49-F238E27FC236}">
                <a16:creationId xmlns:a16="http://schemas.microsoft.com/office/drawing/2014/main" id="{A2CC9833-BB9F-DB10-2D78-61F2A9218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2867">
            <a:off x="6009573" y="4302256"/>
            <a:ext cx="332514" cy="33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Apple Cartoon Fruit Cartoon Of Apples Transparent | My XXX Hot Girl">
            <a:extLst>
              <a:ext uri="{FF2B5EF4-FFF2-40B4-BE49-F238E27FC236}">
                <a16:creationId xmlns:a16="http://schemas.microsoft.com/office/drawing/2014/main" id="{D422A48A-8192-AC08-FD34-BFA811CF4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321" y="2819858"/>
            <a:ext cx="900995" cy="90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9251F151-06BF-6BC1-6990-CDA0C97E736F}"/>
              </a:ext>
            </a:extLst>
          </p:cNvPr>
          <p:cNvSpPr txBox="1"/>
          <p:nvPr/>
        </p:nvSpPr>
        <p:spPr>
          <a:xfrm>
            <a:off x="4184841" y="2024954"/>
            <a:ext cx="3591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Ink Free" panose="03080402000500000000" pitchFamily="66" charset="0"/>
              </a:rPr>
              <a:t>Take a Milk if you like </a:t>
            </a: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0BF456AE-C9DB-023B-0897-8DEEDEEBE94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125" b="100000" l="1527" r="100000">
                        <a14:foregroundMark x1="22901" y1="16518" x2="83969" y2="18304"/>
                        <a14:foregroundMark x1="21374" y1="12946" x2="77099" y2="16071"/>
                        <a14:foregroundMark x1="88550" y1="92857" x2="96947" y2="84821"/>
                        <a14:foregroundMark x1="3053" y1="95536" x2="7634" y2="79464"/>
                        <a14:foregroundMark x1="17557" y1="11607" x2="76336" y2="11161"/>
                        <a14:foregroundMark x1="22901" y1="8036" x2="87786" y2="8036"/>
                        <a14:foregroundMark x1="12977" y1="8036" x2="12977" y2="10268"/>
                        <a14:foregroundMark x1="16794" y1="5804" x2="77099" y2="7143"/>
                        <a14:foregroundMark x1="88550" y1="6250" x2="26718" y2="4911"/>
                        <a14:foregroundMark x1="12214" y1="6250" x2="22137" y2="6250"/>
                        <a14:foregroundMark x1="16031" y1="4911" x2="26718" y2="5357"/>
                        <a14:foregroundMark x1="12977" y1="5357" x2="12977" y2="5357"/>
                        <a14:foregroundMark x1="88550" y1="5357" x2="88550" y2="5357"/>
                        <a14:backgroundMark x1="12214" y1="1786" x2="90076" y2="2232"/>
                        <a14:backgroundMark x1="2290" y1="25446" x2="6870" y2="6696"/>
                        <a14:backgroundMark x1="9160" y1="13839" x2="9160" y2="4018"/>
                        <a14:backgroundMark x1="96183" y1="21875" x2="93893" y2="3571"/>
                        <a14:backgroundMark x1="91603" y1="99107" x2="99237" y2="97321"/>
                        <a14:backgroundMark x1="97710" y1="95536" x2="97710" y2="955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33002" y="5220883"/>
            <a:ext cx="330720" cy="4546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D26E4B-4B49-CE2A-3517-4C6C9C95B7A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125" b="100000" l="1527" r="100000">
                        <a14:foregroundMark x1="22901" y1="16518" x2="83969" y2="18304"/>
                        <a14:foregroundMark x1="21374" y1="12946" x2="77099" y2="16071"/>
                        <a14:foregroundMark x1="88550" y1="92857" x2="96947" y2="84821"/>
                        <a14:foregroundMark x1="3053" y1="95536" x2="7634" y2="79464"/>
                        <a14:foregroundMark x1="17557" y1="11607" x2="76336" y2="11161"/>
                        <a14:foregroundMark x1="22901" y1="8036" x2="87786" y2="8036"/>
                        <a14:foregroundMark x1="12977" y1="8036" x2="12977" y2="10268"/>
                        <a14:foregroundMark x1="16794" y1="5804" x2="77099" y2="7143"/>
                        <a14:foregroundMark x1="88550" y1="6250" x2="26718" y2="4911"/>
                        <a14:foregroundMark x1="12214" y1="6250" x2="22137" y2="6250"/>
                        <a14:foregroundMark x1="16031" y1="4911" x2="26718" y2="5357"/>
                        <a14:foregroundMark x1="12977" y1="5357" x2="12977" y2="5357"/>
                        <a14:foregroundMark x1="88550" y1="5357" x2="88550" y2="5357"/>
                        <a14:backgroundMark x1="12214" y1="1786" x2="90076" y2="2232"/>
                        <a14:backgroundMark x1="2290" y1="25446" x2="6870" y2="6696"/>
                        <a14:backgroundMark x1="9160" y1="13839" x2="9160" y2="4018"/>
                        <a14:backgroundMark x1="96183" y1="21875" x2="93893" y2="3571"/>
                        <a14:backgroundMark x1="91603" y1="99107" x2="99237" y2="97321"/>
                        <a14:backgroundMark x1="97710" y1="95536" x2="97710" y2="955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98791" y="2680589"/>
            <a:ext cx="754068" cy="106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62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7 L 0.0694 -0.1340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5" y="-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4 -0.13403 L -0.06432 0.0597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93" y="967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7 L -0.03555 -0.1465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8" y="-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55 -0.14653 L -0.15703 0.0118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1" y="791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44444E-6 L -0.12513 -0.29537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63" y="-1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513 -0.29537 L -0.28919 -0.1245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03" y="854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41" grpId="0"/>
      <p:bldP spid="41" grpId="1"/>
      <p:bldP spid="43" grpId="0"/>
      <p:bldP spid="43" grpId="1"/>
      <p:bldP spid="4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425D6-12BC-52E2-9B90-9EEA2F508935}"/>
              </a:ext>
            </a:extLst>
          </p:cNvPr>
          <p:cNvSpPr txBox="1">
            <a:spLocks/>
          </p:cNvSpPr>
          <p:nvPr/>
        </p:nvSpPr>
        <p:spPr>
          <a:xfrm>
            <a:off x="5948793" y="2516826"/>
            <a:ext cx="5793475" cy="2286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6000" kern="1200" cap="all" spc="1500" dirty="0">
                <a:latin typeface="+mj-lt"/>
                <a:ea typeface="+mj-ea"/>
                <a:cs typeface="+mj-cs"/>
              </a:rPr>
              <a:t>After Service Overview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F9F545-A3DE-48D8-0415-40C0978A70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1" r="17471"/>
          <a:stretch/>
        </p:blipFill>
        <p:spPr>
          <a:xfrm>
            <a:off x="-12" y="757772"/>
            <a:ext cx="5948805" cy="6095979"/>
          </a:xfrm>
          <a:custGeom>
            <a:avLst/>
            <a:gdLst/>
            <a:ahLst/>
            <a:cxnLst/>
            <a:rect l="l" t="t" r="r" b="b"/>
            <a:pathLst>
              <a:path w="5948805" h="6095979">
                <a:moveTo>
                  <a:pt x="1573832" y="765"/>
                </a:moveTo>
                <a:cubicBezTo>
                  <a:pt x="1940190" y="-10734"/>
                  <a:pt x="2329345" y="109280"/>
                  <a:pt x="2734663" y="238687"/>
                </a:cubicBezTo>
                <a:cubicBezTo>
                  <a:pt x="4118244" y="680647"/>
                  <a:pt x="5296697" y="1302752"/>
                  <a:pt x="5668316" y="3639516"/>
                </a:cubicBezTo>
                <a:cubicBezTo>
                  <a:pt x="5788298" y="4393559"/>
                  <a:pt x="5890546" y="5142244"/>
                  <a:pt x="5937022" y="5865869"/>
                </a:cubicBezTo>
                <a:lnTo>
                  <a:pt x="5948805" y="6095979"/>
                </a:lnTo>
                <a:lnTo>
                  <a:pt x="0" y="6095979"/>
                </a:lnTo>
                <a:lnTo>
                  <a:pt x="0" y="1621672"/>
                </a:lnTo>
                <a:lnTo>
                  <a:pt x="36310" y="1518814"/>
                </a:lnTo>
                <a:cubicBezTo>
                  <a:pt x="109805" y="1321982"/>
                  <a:pt x="192755" y="1133640"/>
                  <a:pt x="287891" y="956872"/>
                </a:cubicBezTo>
                <a:cubicBezTo>
                  <a:pt x="669453" y="247734"/>
                  <a:pt x="1102800" y="15549"/>
                  <a:pt x="1573832" y="765"/>
                </a:cubicBezTo>
                <a:close/>
              </a:path>
            </a:pathLst>
          </a:custGeom>
        </p:spPr>
      </p:pic>
      <p:pic>
        <p:nvPicPr>
          <p:cNvPr id="3" name="Picture 4" descr="Programs | Eidos Global">
            <a:extLst>
              <a:ext uri="{FF2B5EF4-FFF2-40B4-BE49-F238E27FC236}">
                <a16:creationId xmlns:a16="http://schemas.microsoft.com/office/drawing/2014/main" id="{E6D74DEC-54A3-8DBC-92C9-7778FB8DA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1" y="0"/>
            <a:ext cx="5753100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105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E7E1C3-ACFB-1687-AE5E-42D8D7D4BC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0" r="26760" b="5377"/>
          <a:stretch/>
        </p:blipFill>
        <p:spPr>
          <a:xfrm>
            <a:off x="0" y="0"/>
            <a:ext cx="5578823" cy="5704117"/>
          </a:xfrm>
          <a:custGeom>
            <a:avLst/>
            <a:gdLst/>
            <a:ahLst/>
            <a:cxnLst/>
            <a:rect l="l" t="t" r="r" b="b"/>
            <a:pathLst>
              <a:path w="5578823" h="6028256">
                <a:moveTo>
                  <a:pt x="0" y="0"/>
                </a:moveTo>
                <a:lnTo>
                  <a:pt x="3897606" y="0"/>
                </a:lnTo>
                <a:lnTo>
                  <a:pt x="4274232" y="360545"/>
                </a:lnTo>
                <a:cubicBezTo>
                  <a:pt x="4408856" y="488910"/>
                  <a:pt x="4542134" y="615181"/>
                  <a:pt x="4673934" y="738354"/>
                </a:cubicBezTo>
                <a:cubicBezTo>
                  <a:pt x="5042663" y="1082881"/>
                  <a:pt x="5282330" y="1428108"/>
                  <a:pt x="5421862" y="1773839"/>
                </a:cubicBezTo>
                <a:cubicBezTo>
                  <a:pt x="5631101" y="2292214"/>
                  <a:pt x="5614731" y="2811325"/>
                  <a:pt x="5469198" y="3329255"/>
                </a:cubicBezTo>
                <a:cubicBezTo>
                  <a:pt x="5323662" y="3847185"/>
                  <a:pt x="5048962" y="4363935"/>
                  <a:pt x="4741546" y="4877588"/>
                </a:cubicBezTo>
                <a:cubicBezTo>
                  <a:pt x="4027238" y="6071494"/>
                  <a:pt x="2764972" y="6102970"/>
                  <a:pt x="1325600" y="5980388"/>
                </a:cubicBezTo>
                <a:cubicBezTo>
                  <a:pt x="903947" y="5944442"/>
                  <a:pt x="499735" y="5907589"/>
                  <a:pt x="137593" y="5804042"/>
                </a:cubicBezTo>
                <a:lnTo>
                  <a:pt x="0" y="5760161"/>
                </a:lnTo>
                <a:close/>
              </a:path>
            </a:pathLst>
          </a:cu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633B38B-B87A-4288-A20F-0223A6C27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704117" cy="6096000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91A8807-A04A-EE63-22C8-5B782936B2E6}"/>
              </a:ext>
            </a:extLst>
          </p:cNvPr>
          <p:cNvSpPr txBox="1">
            <a:spLocks/>
          </p:cNvSpPr>
          <p:nvPr/>
        </p:nvSpPr>
        <p:spPr>
          <a:xfrm>
            <a:off x="6096000" y="2064322"/>
            <a:ext cx="5334000" cy="381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fontAlgn="auto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Saturday breakfast and lunch meal services are pre-approved by the CDE for all main sites and off-sites.</a:t>
            </a:r>
          </a:p>
          <a:p>
            <a:pPr marL="685800" marR="0" lvl="1" fontAlgn="auto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Implementation can begin once the </a:t>
            </a:r>
            <a:r>
              <a:rPr kumimoji="0" lang="en-US" sz="2200" b="1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Request to Begin or Change Saturday Meal Service</a:t>
            </a:r>
            <a:r>
              <a:rPr kumimoji="0" lang="en-US" sz="2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is completed and approved by the Food Services Division.</a:t>
            </a:r>
          </a:p>
          <a:p>
            <a:pPr marL="228600" marR="0" lvl="0" fontAlgn="auto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200" b="0" i="0" u="none" strike="noStrike" cap="none" spc="0" normalizeH="0" baseline="0" noProof="0" dirty="0">
              <a:ln>
                <a:noFill/>
              </a:ln>
              <a:solidFill>
                <a:schemeClr val="tx1">
                  <a:alpha val="7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623886-5DED-31C3-0628-A013ED9FE5B9}"/>
              </a:ext>
            </a:extLst>
          </p:cNvPr>
          <p:cNvSpPr txBox="1"/>
          <p:nvPr/>
        </p:nvSpPr>
        <p:spPr>
          <a:xfrm>
            <a:off x="6096000" y="630379"/>
            <a:ext cx="5334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latin typeface="+mj-lt"/>
                <a:ea typeface="+mj-ea"/>
                <a:cs typeface="+mj-cs"/>
              </a:rPr>
              <a:t>CDE APPROVED</a:t>
            </a:r>
          </a:p>
        </p:txBody>
      </p:sp>
      <p:pic>
        <p:nvPicPr>
          <p:cNvPr id="7" name="Picture 4" descr="Programs | Eidos Global">
            <a:extLst>
              <a:ext uri="{FF2B5EF4-FFF2-40B4-BE49-F238E27FC236}">
                <a16:creationId xmlns:a16="http://schemas.microsoft.com/office/drawing/2014/main" id="{E20D2136-023E-292E-0D03-4358FB56B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95375">
            <a:off x="1129392" y="4170271"/>
            <a:ext cx="5753100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4F8E5A82-30D9-9352-5A96-DF769C0CBC63}"/>
              </a:ext>
            </a:extLst>
          </p:cNvPr>
          <p:cNvSpPr/>
          <p:nvPr/>
        </p:nvSpPr>
        <p:spPr>
          <a:xfrm>
            <a:off x="10972800" y="801072"/>
            <a:ext cx="457200" cy="457200"/>
          </a:xfrm>
          <a:prstGeom prst="flowChartConnector">
            <a:avLst/>
          </a:prstGeom>
          <a:solidFill>
            <a:srgbClr val="F0DDB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3187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7C920298-48BF-EFC9-181A-FF42CCB074D0}"/>
              </a:ext>
            </a:extLst>
          </p:cNvPr>
          <p:cNvGrpSpPr/>
          <p:nvPr/>
        </p:nvGrpSpPr>
        <p:grpSpPr>
          <a:xfrm>
            <a:off x="-266700" y="-1368425"/>
            <a:ext cx="12458700" cy="6175623"/>
            <a:chOff x="0" y="-1457325"/>
            <a:chExt cx="12458700" cy="617562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34DC4CC-24C9-4CE6-1FDF-59CC8D81A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436773"/>
              <a:ext cx="11893432" cy="6155071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6E50801-2EE5-8177-A7B0-7C7920874ED7}"/>
                </a:ext>
              </a:extLst>
            </p:cNvPr>
            <p:cNvSpPr/>
            <p:nvPr/>
          </p:nvSpPr>
          <p:spPr>
            <a:xfrm>
              <a:off x="0" y="-1457325"/>
              <a:ext cx="1676400" cy="5781675"/>
            </a:xfrm>
            <a:prstGeom prst="rect">
              <a:avLst/>
            </a:prstGeom>
            <a:solidFill>
              <a:srgbClr val="FFF5E0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0135495-75EE-1473-7ADF-33280C6DDFED}"/>
                </a:ext>
              </a:extLst>
            </p:cNvPr>
            <p:cNvSpPr/>
            <p:nvPr/>
          </p:nvSpPr>
          <p:spPr>
            <a:xfrm>
              <a:off x="10591801" y="-304800"/>
              <a:ext cx="1866899" cy="2724150"/>
            </a:xfrm>
            <a:prstGeom prst="rect">
              <a:avLst/>
            </a:prstGeom>
            <a:solidFill>
              <a:srgbClr val="FFF5E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1F47375-A153-EB42-901F-A85C904B0756}"/>
                </a:ext>
              </a:extLst>
            </p:cNvPr>
            <p:cNvSpPr/>
            <p:nvPr/>
          </p:nvSpPr>
          <p:spPr>
            <a:xfrm>
              <a:off x="1809750" y="3493507"/>
              <a:ext cx="1676400" cy="923925"/>
            </a:xfrm>
            <a:prstGeom prst="rect">
              <a:avLst/>
            </a:prstGeom>
            <a:blipFill dpi="0" rotWithShape="1">
              <a:blip r:embed="rId3"/>
              <a:srcRect/>
              <a:tile tx="-349250" ty="-336550" sx="100000" sy="77000" flip="none" algn="tl"/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lowchart: Manual Operation 12">
              <a:extLst>
                <a:ext uri="{FF2B5EF4-FFF2-40B4-BE49-F238E27FC236}">
                  <a16:creationId xmlns:a16="http://schemas.microsoft.com/office/drawing/2014/main" id="{9F3CBDFF-6AFF-673B-5A0A-CA2EF8F45CED}"/>
                </a:ext>
              </a:extLst>
            </p:cNvPr>
            <p:cNvSpPr/>
            <p:nvPr/>
          </p:nvSpPr>
          <p:spPr>
            <a:xfrm rot="16200000">
              <a:off x="-556462" y="796088"/>
              <a:ext cx="5761123" cy="1295400"/>
            </a:xfrm>
            <a:prstGeom prst="flowChartManualOperatio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lowchart: Manual Input 18">
              <a:extLst>
                <a:ext uri="{FF2B5EF4-FFF2-40B4-BE49-F238E27FC236}">
                  <a16:creationId xmlns:a16="http://schemas.microsoft.com/office/drawing/2014/main" id="{EF4EA559-2422-0200-E5F5-171E373D1616}"/>
                </a:ext>
              </a:extLst>
            </p:cNvPr>
            <p:cNvSpPr/>
            <p:nvPr/>
          </p:nvSpPr>
          <p:spPr>
            <a:xfrm rot="16200000" flipH="1">
              <a:off x="4482029" y="2467704"/>
              <a:ext cx="382040" cy="2085977"/>
            </a:xfrm>
            <a:prstGeom prst="flowChartManualInpu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lowchart: Manual Input 20">
              <a:extLst>
                <a:ext uri="{FF2B5EF4-FFF2-40B4-BE49-F238E27FC236}">
                  <a16:creationId xmlns:a16="http://schemas.microsoft.com/office/drawing/2014/main" id="{124E824C-2BFC-3912-7C9C-5C1D37B89241}"/>
                </a:ext>
              </a:extLst>
            </p:cNvPr>
            <p:cNvSpPr/>
            <p:nvPr/>
          </p:nvSpPr>
          <p:spPr>
            <a:xfrm>
              <a:off x="3456333" y="3015495"/>
              <a:ext cx="731354" cy="551005"/>
            </a:xfrm>
            <a:prstGeom prst="flowChartManualInput">
              <a:avLst/>
            </a:prstGeom>
            <a:solidFill>
              <a:srgbClr val="CCCCCC"/>
            </a:solidFill>
            <a:scene3d>
              <a:camera prst="isometricRightUp">
                <a:rot lat="1800000" lon="18000000" rev="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113D527-9EB4-0993-8F41-8A86713E56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8" y="-150584"/>
            <a:ext cx="1162231" cy="1672996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0C1B7D-06A8-927D-729B-D0B1C76D0B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014" y="0"/>
            <a:ext cx="1712128" cy="128010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09C0F237-3BC0-11BE-7EBC-E10C6ED095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9876" y="196664"/>
            <a:ext cx="1153216" cy="833686"/>
          </a:xfrm>
          <a:prstGeom prst="rect">
            <a:avLst/>
          </a:prstGeom>
          <a:ln w="9525">
            <a:solidFill>
              <a:schemeClr val="accent5">
                <a:lumMod val="20000"/>
                <a:lumOff val="8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15B51D-CF8B-E15D-16F1-0D27F51E39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740821"/>
            <a:ext cx="1047614" cy="1227009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7C2CFDF6-C4E2-6AA9-AFF1-EBC0EBB833CC}"/>
              </a:ext>
            </a:extLst>
          </p:cNvPr>
          <p:cNvSpPr/>
          <p:nvPr/>
        </p:nvSpPr>
        <p:spPr>
          <a:xfrm>
            <a:off x="2718013" y="-19142"/>
            <a:ext cx="7478143" cy="1240214"/>
          </a:xfrm>
          <a:prstGeom prst="rect">
            <a:avLst/>
          </a:prstGeom>
          <a:solidFill>
            <a:srgbClr val="B15E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3B0FC8-70CA-68CB-95D6-76C950C9CED9}"/>
              </a:ext>
            </a:extLst>
          </p:cNvPr>
          <p:cNvSpPr txBox="1"/>
          <p:nvPr/>
        </p:nvSpPr>
        <p:spPr>
          <a:xfrm>
            <a:off x="2705100" y="-70601"/>
            <a:ext cx="73435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Saturday Program staff will leave all left over items in the designated refrigeration unit for pick up on 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the following Monday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26B73D31-0589-4CE7-3B8B-9FB89CCC2DC3}"/>
              </a:ext>
            </a:extLst>
          </p:cNvPr>
          <p:cNvCxnSpPr/>
          <p:nvPr/>
        </p:nvCxnSpPr>
        <p:spPr>
          <a:xfrm>
            <a:off x="-4991100" y="3582407"/>
            <a:ext cx="26162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1262369-AB3C-062A-D913-962558A87F16}"/>
              </a:ext>
            </a:extLst>
          </p:cNvPr>
          <p:cNvGrpSpPr/>
          <p:nvPr/>
        </p:nvGrpSpPr>
        <p:grpSpPr>
          <a:xfrm>
            <a:off x="3317822" y="3173076"/>
            <a:ext cx="1162050" cy="1119863"/>
            <a:chOff x="7954133" y="3385451"/>
            <a:chExt cx="1879355" cy="1499337"/>
          </a:xfrm>
        </p:grpSpPr>
        <p:sp>
          <p:nvSpPr>
            <p:cNvPr id="58" name="Cube 57">
              <a:extLst>
                <a:ext uri="{FF2B5EF4-FFF2-40B4-BE49-F238E27FC236}">
                  <a16:creationId xmlns:a16="http://schemas.microsoft.com/office/drawing/2014/main" id="{4C5E2C32-9CA3-C5D8-0891-78F543F0EEEA}"/>
                </a:ext>
              </a:extLst>
            </p:cNvPr>
            <p:cNvSpPr/>
            <p:nvPr/>
          </p:nvSpPr>
          <p:spPr>
            <a:xfrm>
              <a:off x="7954133" y="3385451"/>
              <a:ext cx="1810774" cy="1499337"/>
            </a:xfrm>
            <a:prstGeom prst="cube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D6A60DDF-ACD8-D92B-CEAE-B443E2099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32588" y1="59545" x2="32588" y2="59545"/>
                          <a14:foregroundMark x1="55591" y1="62727" x2="55591" y2="62727"/>
                          <a14:foregroundMark x1="27157" y1="85682" x2="27157" y2="85682"/>
                          <a14:foregroundMark x1="48243" y1="80682" x2="48243" y2="80682"/>
                          <a14:foregroundMark x1="47284" y1="77045" x2="47284" y2="77045"/>
                          <a14:foregroundMark x1="43131" y1="78409" x2="43131" y2="78409"/>
                          <a14:foregroundMark x1="45687" y1="10000" x2="45687" y2="10000"/>
                          <a14:foregroundMark x1="59425" y1="5909" x2="59425" y2="5909"/>
                          <a14:foregroundMark x1="72843" y1="10000" x2="72843" y2="10000"/>
                          <a14:foregroundMark x1="79233" y1="20682" x2="79233" y2="20682"/>
                          <a14:foregroundMark x1="72524" y1="30909" x2="72524" y2="30909"/>
                          <a14:foregroundMark x1="83706" y1="20227" x2="83706" y2="20227"/>
                          <a14:foregroundMark x1="76038" y1="8409" x2="76038" y2="8409"/>
                          <a14:foregroundMark x1="79233" y1="7727" x2="75719" y2="9091"/>
                          <a14:foregroundMark x1="88179" y1="18864" x2="82428" y2="20227"/>
                          <a14:foregroundMark x1="62300" y1="1136" x2="60064" y2="4091"/>
                          <a14:foregroundMark x1="38019" y1="7500" x2="44728" y2="8182"/>
                          <a14:foregroundMark x1="19169" y1="46364" x2="80511" y2="46136"/>
                          <a14:foregroundMark x1="29712" y1="49318" x2="22684" y2="49773"/>
                          <a14:foregroundMark x1="42812" y1="48864" x2="41534" y2="53182"/>
                          <a14:foregroundMark x1="55911" y1="49091" x2="56230" y2="52955"/>
                          <a14:foregroundMark x1="71246" y1="48864" x2="70927" y2="52727"/>
                          <a14:foregroundMark x1="19489" y1="57045" x2="79233" y2="57045"/>
                          <a14:foregroundMark x1="55272" y1="58182" x2="55591" y2="72500"/>
                          <a14:foregroundMark x1="30351" y1="81136" x2="31949" y2="89091"/>
                          <a14:foregroundMark x1="28754" y1="87500" x2="46006" y2="87727"/>
                          <a14:foregroundMark x1="44728" y1="91136" x2="44728" y2="91136"/>
                          <a14:foregroundMark x1="78275" y1="89091" x2="78275" y2="89091"/>
                          <a14:foregroundMark x1="3834" y1="97045" x2="3834" y2="97045"/>
                          <a14:foregroundMark x1="8946" y1="96364" x2="8946" y2="96364"/>
                          <a14:foregroundMark x1="16294" y1="96364" x2="16294" y2="96364"/>
                          <a14:foregroundMark x1="19808" y1="97045" x2="19808" y2="97045"/>
                          <a14:foregroundMark x1="15016" y1="96136" x2="15655" y2="98409"/>
                          <a14:foregroundMark x1="24920" y1="95909" x2="23642" y2="96364"/>
                          <a14:foregroundMark x1="29073" y1="95000" x2="29073" y2="97500"/>
                          <a14:foregroundMark x1="34185" y1="95455" x2="34185" y2="97955"/>
                          <a14:foregroundMark x1="40895" y1="95909" x2="39617" y2="97273"/>
                          <a14:foregroundMark x1="45367" y1="95909" x2="45367" y2="98182"/>
                          <a14:foregroundMark x1="54952" y1="95909" x2="53035" y2="96591"/>
                          <a14:foregroundMark x1="58786" y1="95455" x2="58786" y2="97955"/>
                          <a14:foregroundMark x1="63898" y1="95227" x2="65176" y2="96591"/>
                          <a14:foregroundMark x1="70288" y1="95909" x2="68371" y2="97045"/>
                          <a14:foregroundMark x1="74441" y1="96136" x2="75080" y2="97955"/>
                          <a14:foregroundMark x1="79233" y1="96136" x2="79872" y2="97955"/>
                          <a14:foregroundMark x1="84984" y1="95227" x2="85304" y2="97955"/>
                          <a14:foregroundMark x1="91693" y1="96136" x2="90415" y2="97273"/>
                          <a14:foregroundMark x1="96486" y1="96136" x2="96805" y2="97955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1271" y="3943331"/>
              <a:ext cx="449209" cy="631476"/>
            </a:xfrm>
            <a:prstGeom prst="rect">
              <a:avLst/>
            </a:prstGeom>
          </p:spPr>
        </p:pic>
        <p:sp>
          <p:nvSpPr>
            <p:cNvPr id="60" name="Block Arc 59">
              <a:extLst>
                <a:ext uri="{FF2B5EF4-FFF2-40B4-BE49-F238E27FC236}">
                  <a16:creationId xmlns:a16="http://schemas.microsoft.com/office/drawing/2014/main" id="{05683215-2362-CA32-4A78-6BFDD1969876}"/>
                </a:ext>
              </a:extLst>
            </p:cNvPr>
            <p:cNvSpPr/>
            <p:nvPr/>
          </p:nvSpPr>
          <p:spPr>
            <a:xfrm rot="10343854">
              <a:off x="9410701" y="3418534"/>
              <a:ext cx="422787" cy="691658"/>
            </a:xfrm>
            <a:prstGeom prst="blockArc">
              <a:avLst>
                <a:gd name="adj1" fmla="val 7132485"/>
                <a:gd name="adj2" fmla="val 20724167"/>
                <a:gd name="adj3" fmla="val 17396"/>
              </a:avLst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Parallelogram 60">
              <a:extLst>
                <a:ext uri="{FF2B5EF4-FFF2-40B4-BE49-F238E27FC236}">
                  <a16:creationId xmlns:a16="http://schemas.microsoft.com/office/drawing/2014/main" id="{5A991D57-8849-560F-95CC-1ADBD6A65EE7}"/>
                </a:ext>
              </a:extLst>
            </p:cNvPr>
            <p:cNvSpPr/>
            <p:nvPr/>
          </p:nvSpPr>
          <p:spPr>
            <a:xfrm>
              <a:off x="8055610" y="3421380"/>
              <a:ext cx="1604010" cy="293370"/>
            </a:xfrm>
            <a:prstGeom prst="parallelogram">
              <a:avLst>
                <a:gd name="adj" fmla="val 99026"/>
              </a:avLst>
            </a:prstGeom>
            <a:solidFill>
              <a:srgbClr val="C000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29" name="Group 1028">
            <a:extLst>
              <a:ext uri="{FF2B5EF4-FFF2-40B4-BE49-F238E27FC236}">
                <a16:creationId xmlns:a16="http://schemas.microsoft.com/office/drawing/2014/main" id="{842640E2-3E82-5DD4-3A4B-8BF3C2E2B4B1}"/>
              </a:ext>
            </a:extLst>
          </p:cNvPr>
          <p:cNvGrpSpPr/>
          <p:nvPr/>
        </p:nvGrpSpPr>
        <p:grpSpPr>
          <a:xfrm>
            <a:off x="4317084" y="3465469"/>
            <a:ext cx="1146300" cy="582464"/>
            <a:chOff x="5445025" y="4921153"/>
            <a:chExt cx="1146300" cy="582464"/>
          </a:xfrm>
        </p:grpSpPr>
        <p:grpSp>
          <p:nvGrpSpPr>
            <p:cNvPr id="1031" name="Group 1030">
              <a:extLst>
                <a:ext uri="{FF2B5EF4-FFF2-40B4-BE49-F238E27FC236}">
                  <a16:creationId xmlns:a16="http://schemas.microsoft.com/office/drawing/2014/main" id="{81EB29B1-9DB7-FD4E-473D-19A4C3DF5569}"/>
                </a:ext>
              </a:extLst>
            </p:cNvPr>
            <p:cNvGrpSpPr/>
            <p:nvPr/>
          </p:nvGrpSpPr>
          <p:grpSpPr>
            <a:xfrm>
              <a:off x="5445025" y="4921153"/>
              <a:ext cx="1146300" cy="582464"/>
              <a:chOff x="4133610" y="1855168"/>
              <a:chExt cx="1719477" cy="910892"/>
            </a:xfrm>
          </p:grpSpPr>
          <p:sp>
            <p:nvSpPr>
              <p:cNvPr id="1033" name="Cube 1032">
                <a:extLst>
                  <a:ext uri="{FF2B5EF4-FFF2-40B4-BE49-F238E27FC236}">
                    <a16:creationId xmlns:a16="http://schemas.microsoft.com/office/drawing/2014/main" id="{1A84ED39-63C5-C3FF-361E-9B674090C6C8}"/>
                  </a:ext>
                </a:extLst>
              </p:cNvPr>
              <p:cNvSpPr/>
              <p:nvPr/>
            </p:nvSpPr>
            <p:spPr>
              <a:xfrm>
                <a:off x="4133610" y="1855168"/>
                <a:ext cx="1712797" cy="910892"/>
              </a:xfrm>
              <a:prstGeom prst="cube">
                <a:avLst>
                  <a:gd name="adj" fmla="val 50195"/>
                </a:avLst>
              </a:prstGeom>
              <a:solidFill>
                <a:srgbClr val="0033CC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" name="Block Arc 1033">
                <a:extLst>
                  <a:ext uri="{FF2B5EF4-FFF2-40B4-BE49-F238E27FC236}">
                    <a16:creationId xmlns:a16="http://schemas.microsoft.com/office/drawing/2014/main" id="{AF55DF0D-EF9C-1200-8AE4-A2022646AD1D}"/>
                  </a:ext>
                </a:extLst>
              </p:cNvPr>
              <p:cNvSpPr/>
              <p:nvPr/>
            </p:nvSpPr>
            <p:spPr>
              <a:xfrm rot="10343854">
                <a:off x="5466267" y="1877716"/>
                <a:ext cx="386820" cy="691658"/>
              </a:xfrm>
              <a:prstGeom prst="blockArc">
                <a:avLst>
                  <a:gd name="adj1" fmla="val 7132485"/>
                  <a:gd name="adj2" fmla="val 20724167"/>
                  <a:gd name="adj3" fmla="val 17396"/>
                </a:avLst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1032" name="Picture 1031">
              <a:extLst>
                <a:ext uri="{FF2B5EF4-FFF2-40B4-BE49-F238E27FC236}">
                  <a16:creationId xmlns:a16="http://schemas.microsoft.com/office/drawing/2014/main" id="{8B87C849-9871-8F41-6B48-6604268FFF6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32588" y1="59545" x2="32588" y2="59545"/>
                          <a14:foregroundMark x1="55591" y1="62727" x2="55591" y2="62727"/>
                          <a14:foregroundMark x1="27157" y1="85682" x2="27157" y2="85682"/>
                          <a14:foregroundMark x1="48243" y1="80682" x2="48243" y2="80682"/>
                          <a14:foregroundMark x1="47284" y1="77045" x2="47284" y2="77045"/>
                          <a14:foregroundMark x1="43131" y1="78409" x2="43131" y2="78409"/>
                          <a14:foregroundMark x1="45687" y1="10000" x2="45687" y2="10000"/>
                          <a14:foregroundMark x1="59425" y1="5909" x2="59425" y2="5909"/>
                          <a14:foregroundMark x1="72843" y1="10000" x2="72843" y2="10000"/>
                          <a14:foregroundMark x1="79233" y1="20682" x2="79233" y2="20682"/>
                          <a14:foregroundMark x1="72524" y1="30909" x2="72524" y2="30909"/>
                          <a14:foregroundMark x1="83706" y1="20227" x2="83706" y2="20227"/>
                          <a14:foregroundMark x1="76038" y1="8409" x2="76038" y2="8409"/>
                          <a14:foregroundMark x1="79233" y1="7727" x2="75719" y2="9091"/>
                          <a14:foregroundMark x1="88179" y1="18864" x2="82428" y2="20227"/>
                          <a14:foregroundMark x1="62300" y1="1136" x2="60064" y2="4091"/>
                          <a14:foregroundMark x1="38019" y1="7500" x2="44728" y2="8182"/>
                          <a14:foregroundMark x1="19169" y1="46364" x2="80511" y2="46136"/>
                          <a14:foregroundMark x1="29712" y1="49318" x2="22684" y2="49773"/>
                          <a14:foregroundMark x1="42812" y1="48864" x2="41534" y2="53182"/>
                          <a14:foregroundMark x1="55911" y1="49091" x2="56230" y2="52955"/>
                          <a14:foregroundMark x1="71246" y1="48864" x2="70927" y2="52727"/>
                          <a14:foregroundMark x1="19489" y1="57045" x2="79233" y2="57045"/>
                          <a14:foregroundMark x1="55272" y1="58182" x2="55591" y2="72500"/>
                          <a14:foregroundMark x1="30351" y1="81136" x2="31949" y2="89091"/>
                          <a14:foregroundMark x1="28754" y1="87500" x2="46006" y2="87727"/>
                          <a14:foregroundMark x1="44728" y1="91136" x2="44728" y2="91136"/>
                          <a14:foregroundMark x1="78275" y1="89091" x2="78275" y2="89091"/>
                          <a14:foregroundMark x1="3834" y1="97045" x2="3834" y2="97045"/>
                          <a14:foregroundMark x1="8946" y1="96364" x2="8946" y2="96364"/>
                          <a14:foregroundMark x1="16294" y1="96364" x2="16294" y2="96364"/>
                          <a14:foregroundMark x1="19808" y1="97045" x2="19808" y2="97045"/>
                          <a14:foregroundMark x1="15016" y1="96136" x2="15655" y2="98409"/>
                          <a14:foregroundMark x1="24920" y1="95909" x2="23642" y2="96364"/>
                          <a14:foregroundMark x1="29073" y1="95000" x2="29073" y2="97500"/>
                          <a14:foregroundMark x1="34185" y1="95455" x2="34185" y2="97955"/>
                          <a14:foregroundMark x1="40895" y1="95909" x2="39617" y2="97273"/>
                          <a14:foregroundMark x1="45367" y1="95909" x2="45367" y2="98182"/>
                          <a14:foregroundMark x1="54952" y1="95909" x2="53035" y2="96591"/>
                          <a14:foregroundMark x1="58786" y1="95455" x2="58786" y2="97955"/>
                          <a14:foregroundMark x1="63898" y1="95227" x2="65176" y2="96591"/>
                          <a14:foregroundMark x1="70288" y1="95909" x2="68371" y2="97045"/>
                          <a14:foregroundMark x1="74441" y1="96136" x2="75080" y2="97955"/>
                          <a14:foregroundMark x1="79233" y1="96136" x2="79872" y2="97955"/>
                          <a14:foregroundMark x1="84984" y1="95227" x2="85304" y2="97955"/>
                          <a14:foregroundMark x1="91693" y1="96136" x2="90415" y2="97273"/>
                          <a14:foregroundMark x1="96486" y1="96136" x2="96805" y2="97955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2800" y="5153273"/>
              <a:ext cx="255375" cy="350344"/>
            </a:xfrm>
            <a:prstGeom prst="rect">
              <a:avLst/>
            </a:prstGeom>
            <a:scene3d>
              <a:camera prst="perspectiveRelaxed"/>
              <a:lightRig rig="threePt" dir="t"/>
            </a:scene3d>
          </p:spPr>
        </p:pic>
      </p:grpSp>
      <p:pic>
        <p:nvPicPr>
          <p:cNvPr id="1060" name="Picture 6" descr="Vector Garbage Garbage Heap Cartoon Garbage Png Transparent Clipart Images">
            <a:extLst>
              <a:ext uri="{FF2B5EF4-FFF2-40B4-BE49-F238E27FC236}">
                <a16:creationId xmlns:a16="http://schemas.microsoft.com/office/drawing/2014/main" id="{E246131A-B864-D259-2552-BCB426314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87" y="3677219"/>
            <a:ext cx="1974176" cy="305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7FA0D7B-B646-D099-B73A-D3E9CCAFE02C}"/>
              </a:ext>
            </a:extLst>
          </p:cNvPr>
          <p:cNvSpPr/>
          <p:nvPr/>
        </p:nvSpPr>
        <p:spPr>
          <a:xfrm>
            <a:off x="3281090" y="3799539"/>
            <a:ext cx="2168247" cy="551005"/>
          </a:xfrm>
          <a:prstGeom prst="rect">
            <a:avLst/>
          </a:prstGeom>
          <a:solidFill>
            <a:srgbClr val="F2F2F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TextBox 1034">
            <a:extLst>
              <a:ext uri="{FF2B5EF4-FFF2-40B4-BE49-F238E27FC236}">
                <a16:creationId xmlns:a16="http://schemas.microsoft.com/office/drawing/2014/main" id="{D4853513-023B-6D15-38BF-49C26A0CF3DC}"/>
              </a:ext>
            </a:extLst>
          </p:cNvPr>
          <p:cNvSpPr txBox="1"/>
          <p:nvPr/>
        </p:nvSpPr>
        <p:spPr>
          <a:xfrm>
            <a:off x="2631331" y="76521"/>
            <a:ext cx="7491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Only whole untampered with fruits and non-perishable items will be returned to stock.</a:t>
            </a:r>
          </a:p>
        </p:txBody>
      </p:sp>
      <p:pic>
        <p:nvPicPr>
          <p:cNvPr id="1037" name="Picture 1036" descr="Download High Quality sandwich clipart cartoon Transparent PNG Images - Art Prim clip arts 2019">
            <a:extLst>
              <a:ext uri="{FF2B5EF4-FFF2-40B4-BE49-F238E27FC236}">
                <a16:creationId xmlns:a16="http://schemas.microsoft.com/office/drawing/2014/main" id="{39902EA1-D6E6-BD52-38FD-9DE7D9810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40889">
            <a:off x="4458631" y="2980660"/>
            <a:ext cx="609025" cy="45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038">
            <a:extLst>
              <a:ext uri="{FF2B5EF4-FFF2-40B4-BE49-F238E27FC236}">
                <a16:creationId xmlns:a16="http://schemas.microsoft.com/office/drawing/2014/main" id="{80C3B1C9-8453-713F-3AC4-2370ED1B5A6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5578" y1="11837" x2="6375" y2="3265"/>
                        <a14:foregroundMark x1="6773" y1="2857" x2="13147" y2="2857"/>
                        <a14:foregroundMark x1="94422" y1="16735" x2="99203" y2="31837"/>
                        <a14:foregroundMark x1="3586" y1="88571" x2="34263" y2="88571"/>
                        <a14:foregroundMark x1="12749" y1="2041" x2="48207" y2="2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417" y="2862569"/>
            <a:ext cx="825572" cy="6881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54" name="Parallelogram 1053">
            <a:extLst>
              <a:ext uri="{FF2B5EF4-FFF2-40B4-BE49-F238E27FC236}">
                <a16:creationId xmlns:a16="http://schemas.microsoft.com/office/drawing/2014/main" id="{7ED06824-1537-464F-33BA-404E15800209}"/>
              </a:ext>
            </a:extLst>
          </p:cNvPr>
          <p:cNvSpPr/>
          <p:nvPr/>
        </p:nvSpPr>
        <p:spPr>
          <a:xfrm>
            <a:off x="10615964" y="-1396003"/>
            <a:ext cx="1542272" cy="337682"/>
          </a:xfrm>
          <a:prstGeom prst="parallelogram">
            <a:avLst>
              <a:gd name="adj" fmla="val 99026"/>
            </a:avLst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48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38" name="Picture 1037" descr="Cinnamon Toast Crunch™ Cereal Single Serve Cup 2 oz | General Mills  Foodservice">
            <a:extLst>
              <a:ext uri="{FF2B5EF4-FFF2-40B4-BE49-F238E27FC236}">
                <a16:creationId xmlns:a16="http://schemas.microsoft.com/office/drawing/2014/main" id="{4662C74D-0026-420C-3B4A-FAB3221A30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200" b="97900" l="2900" r="97367">
                        <a14:foregroundMark x1="27500" y1="2633" x2="49067" y2="2267"/>
                        <a14:foregroundMark x1="49067" y1="2267" x2="69433" y2="2500"/>
                        <a14:foregroundMark x1="3600" y1="9433" x2="18333" y2="3333"/>
                        <a14:foregroundMark x1="4033" y1="14733" x2="3600" y2="10000"/>
                        <a14:foregroundMark x1="3067" y1="8333" x2="3067" y2="8333"/>
                        <a14:foregroundMark x1="2933" y1="10833" x2="12633" y2="4033"/>
                        <a14:foregroundMark x1="8467" y1="28200" x2="10000" y2="39167"/>
                        <a14:foregroundMark x1="19433" y1="92100" x2="58467" y2="91533"/>
                        <a14:foregroundMark x1="58467" y1="91533" x2="76967" y2="81267"/>
                        <a14:foregroundMark x1="76967" y1="81267" x2="87500" y2="43600"/>
                        <a14:foregroundMark x1="87500" y1="43600" x2="76767" y2="42833"/>
                        <a14:foregroundMark x1="76767" y1="42833" x2="49933" y2="48567"/>
                        <a14:foregroundMark x1="49933" y1="48567" x2="23033" y2="45567"/>
                        <a14:foregroundMark x1="23033" y1="45567" x2="17733" y2="66767"/>
                        <a14:foregroundMark x1="17733" y1="66767" x2="22100" y2="83433"/>
                        <a14:foregroundMark x1="22100" y1="83433" x2="20267" y2="92100"/>
                        <a14:foregroundMark x1="25700" y1="81100" x2="77633" y2="71933"/>
                        <a14:foregroundMark x1="21267" y1="63067" x2="71200" y2="56800"/>
                        <a14:foregroundMark x1="71200" y1="56800" x2="73600" y2="51100"/>
                        <a14:foregroundMark x1="20433" y1="60700" x2="25567" y2="57500"/>
                        <a14:foregroundMark x1="56800" y1="53067" x2="56800" y2="53067"/>
                        <a14:foregroundMark x1="75133" y1="48900" x2="66533" y2="50833"/>
                        <a14:foregroundMark x1="63600" y1="51400" x2="54167" y2="54733"/>
                        <a14:foregroundMark x1="54167" y1="54733" x2="54167" y2="54733"/>
                        <a14:foregroundMark x1="69867" y1="53333" x2="69867" y2="53333"/>
                        <a14:foregroundMark x1="22933" y1="54167" x2="22933" y2="54167"/>
                        <a14:foregroundMark x1="22933" y1="54167" x2="22500" y2="59033"/>
                        <a14:foregroundMark x1="37367" y1="59867" x2="37933" y2="57233"/>
                        <a14:foregroundMark x1="37933" y1="56933" x2="40267" y2="55833"/>
                        <a14:foregroundMark x1="40700" y1="56933" x2="40700" y2="56933"/>
                        <a14:foregroundMark x1="41933" y1="59600" x2="61267" y2="60833"/>
                        <a14:foregroundMark x1="61267" y1="60833" x2="56267" y2="64033"/>
                        <a14:foregroundMark x1="28733" y1="68067" x2="53767" y2="64300"/>
                        <a14:foregroundMark x1="53767" y1="64300" x2="53467" y2="64600"/>
                        <a14:foregroundMark x1="53467" y1="64600" x2="27233" y2="79600"/>
                        <a14:foregroundMark x1="27233" y1="79600" x2="27233" y2="79600"/>
                        <a14:foregroundMark x1="27100" y1="75000" x2="41533" y2="71100"/>
                        <a14:foregroundMark x1="41533" y1="71100" x2="41533" y2="71100"/>
                        <a14:foregroundMark x1="30700" y1="93067" x2="54067" y2="93067"/>
                        <a14:foregroundMark x1="54067" y1="93067" x2="69600" y2="91800"/>
                        <a14:foregroundMark x1="43900" y1="89867" x2="58600" y2="89167"/>
                        <a14:foregroundMark x1="26933" y1="95567" x2="49400" y2="97567"/>
                        <a14:foregroundMark x1="49400" y1="97567" x2="67967" y2="93833"/>
                        <a14:foregroundMark x1="67967" y1="93833" x2="79033" y2="88200"/>
                        <a14:foregroundMark x1="42100" y1="89167" x2="42367" y2="91533"/>
                        <a14:foregroundMark x1="37367" y1="86400" x2="35833" y2="81933"/>
                        <a14:foregroundMark x1="41933" y1="86800" x2="41933" y2="86800"/>
                        <a14:foregroundMark x1="28467" y1="87233" x2="25567" y2="84867"/>
                        <a14:foregroundMark x1="60967" y1="84300" x2="68167" y2="83867"/>
                        <a14:foregroundMark x1="68167" y1="83867" x2="74933" y2="81367"/>
                        <a14:foregroundMark x1="74933" y1="81367" x2="86067" y2="53833"/>
                        <a14:foregroundMark x1="86067" y1="53833" x2="82800" y2="47600"/>
                        <a14:foregroundMark x1="82800" y1="47600" x2="68200" y2="49100"/>
                        <a14:foregroundMark x1="68200" y1="49100" x2="60900" y2="64167"/>
                        <a14:foregroundMark x1="60900" y1="64167" x2="65800" y2="73833"/>
                        <a14:foregroundMark x1="65800" y1="73833" x2="65333" y2="82067"/>
                        <a14:foregroundMark x1="65333" y1="82067" x2="61667" y2="84167"/>
                        <a14:foregroundMark x1="73767" y1="62500" x2="73767" y2="62500"/>
                        <a14:foregroundMark x1="68467" y1="61667" x2="76267" y2="58067"/>
                        <a14:foregroundMark x1="69033" y1="77100" x2="74867" y2="75267"/>
                        <a14:foregroundMark x1="75433" y1="69300" x2="78767" y2="57633"/>
                        <a14:foregroundMark x1="82767" y1="73200" x2="85000" y2="59733"/>
                        <a14:foregroundMark x1="81400" y1="87233" x2="81400" y2="87233"/>
                        <a14:foregroundMark x1="59300" y1="96933" x2="46267" y2="95267"/>
                        <a14:foregroundMark x1="32367" y1="97500" x2="34733" y2="97933"/>
                        <a14:foregroundMark x1="34433" y1="6267" x2="92767" y2="7367"/>
                        <a14:foregroundMark x1="71267" y1="2233" x2="82767" y2="4033"/>
                        <a14:foregroundMark x1="34033" y1="11267" x2="52300" y2="8767"/>
                        <a14:foregroundMark x1="52300" y1="8767" x2="53600" y2="8767"/>
                        <a14:foregroundMark x1="91800" y1="7233" x2="93833" y2="15300"/>
                        <a14:foregroundMark x1="93833" y1="15300" x2="92367" y2="16533"/>
                        <a14:foregroundMark x1="95000" y1="7633" x2="95200" y2="15067"/>
                        <a14:foregroundMark x1="95200" y1="15067" x2="92633" y2="16100"/>
                        <a14:foregroundMark x1="96267" y1="11800" x2="96267" y2="11800"/>
                        <a14:foregroundMark x1="97367" y1="11400" x2="97100" y2="9733"/>
                        <a14:foregroundMark x1="27233" y1="11933" x2="40200" y2="11933"/>
                        <a14:foregroundMark x1="40200" y1="11933" x2="56533" y2="11100"/>
                        <a14:foregroundMark x1="40700" y1="39433" x2="49300" y2="39433"/>
                        <a14:foregroundMark x1="31667" y1="64867" x2="33767" y2="64867"/>
                        <a14:foregroundMark x1="47633" y1="69300" x2="56533" y2="68767"/>
                        <a14:foregroundMark x1="4433" y1="8333" x2="10667" y2="6400"/>
                        <a14:foregroundMark x1="5267" y1="6933" x2="10267" y2="6800"/>
                        <a14:foregroundMark x1="6800" y1="6933" x2="10667" y2="6100"/>
                        <a14:foregroundMark x1="9300" y1="5567" x2="6633" y2="6267"/>
                        <a14:backgroundMark x1="26933" y1="98467" x2="26933" y2="98467"/>
                        <a14:backgroundMark x1="66400" y1="99300" x2="72100" y2="99300"/>
                        <a14:backgroundMark x1="26100" y1="99167" x2="37367" y2="99167"/>
                        <a14:backgroundMark x1="65133" y1="99433" x2="65133" y2="99433"/>
                        <a14:backgroundMark x1="62933" y1="99600" x2="62933" y2="99600"/>
                        <a14:backgroundMark x1="60833" y1="99600" x2="60833" y2="99600"/>
                        <a14:backgroundMark x1="60133" y1="99867" x2="60133" y2="99867"/>
                        <a14:backgroundMark x1="59167" y1="99867" x2="59167" y2="99867"/>
                        <a14:backgroundMark x1="39167" y1="99867" x2="39167" y2="99867"/>
                        <a14:backgroundMark x1="2467" y1="2500" x2="11933" y2="0"/>
                        <a14:backgroundMark x1="90267" y1="833" x2="99833" y2="3467"/>
                        <a14:backgroundMark x1="99567" y1="9433" x2="99567" y2="9433"/>
                        <a14:backgroundMark x1="62067" y1="267" x2="62067" y2="267"/>
                        <a14:backgroundMark x1="39000" y1="433" x2="39000" y2="433"/>
                        <a14:backgroundMark x1="39000" y1="133" x2="39000" y2="1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-493"/>
          <a:stretch/>
        </p:blipFill>
        <p:spPr bwMode="auto">
          <a:xfrm>
            <a:off x="4068686" y="2936379"/>
            <a:ext cx="659268" cy="66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035" descr="Apple Cartoon Fruit Cartoon Of Apples Transparent | My XXX Hot Girl">
            <a:extLst>
              <a:ext uri="{FF2B5EF4-FFF2-40B4-BE49-F238E27FC236}">
                <a16:creationId xmlns:a16="http://schemas.microsoft.com/office/drawing/2014/main" id="{0B75BA65-5591-E9E7-2A9A-36BB8958A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8922" flipH="1">
            <a:off x="5847841" y="3049942"/>
            <a:ext cx="491150" cy="47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80C07B18-1914-817F-E069-C29DEDC81193}"/>
              </a:ext>
            </a:extLst>
          </p:cNvPr>
          <p:cNvGrpSpPr/>
          <p:nvPr/>
        </p:nvGrpSpPr>
        <p:grpSpPr>
          <a:xfrm>
            <a:off x="12689739" y="3037303"/>
            <a:ext cx="3154339" cy="2828195"/>
            <a:chOff x="6935661" y="3096296"/>
            <a:chExt cx="3154339" cy="292817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7BB82FD-763A-09EC-B331-246552F4DB96}"/>
                </a:ext>
              </a:extLst>
            </p:cNvPr>
            <p:cNvGrpSpPr/>
            <p:nvPr/>
          </p:nvGrpSpPr>
          <p:grpSpPr>
            <a:xfrm>
              <a:off x="6935661" y="3535334"/>
              <a:ext cx="3154339" cy="2489132"/>
              <a:chOff x="6999514" y="3611694"/>
              <a:chExt cx="3154339" cy="2489132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101762EF-2719-772F-3931-398EFBBA5C73}"/>
                  </a:ext>
                </a:extLst>
              </p:cNvPr>
              <p:cNvSpPr/>
              <p:nvPr/>
            </p:nvSpPr>
            <p:spPr>
              <a:xfrm>
                <a:off x="6999514" y="3611694"/>
                <a:ext cx="3154339" cy="2297147"/>
              </a:xfrm>
              <a:custGeom>
                <a:avLst/>
                <a:gdLst>
                  <a:gd name="connsiteX0" fmla="*/ 303291 w 3154339"/>
                  <a:gd name="connsiteY0" fmla="*/ 1134477 h 2297147"/>
                  <a:gd name="connsiteX1" fmla="*/ 303291 w 3154339"/>
                  <a:gd name="connsiteY1" fmla="*/ 1928709 h 2297147"/>
                  <a:gd name="connsiteX2" fmla="*/ 2899243 w 3154339"/>
                  <a:gd name="connsiteY2" fmla="*/ 1928709 h 2297147"/>
                  <a:gd name="connsiteX3" fmla="*/ 2899243 w 3154339"/>
                  <a:gd name="connsiteY3" fmla="*/ 1134477 h 2297147"/>
                  <a:gd name="connsiteX4" fmla="*/ 314122 w 3154339"/>
                  <a:gd name="connsiteY4" fmla="*/ 187845 h 2297147"/>
                  <a:gd name="connsiteX5" fmla="*/ 314122 w 3154339"/>
                  <a:gd name="connsiteY5" fmla="*/ 982077 h 2297147"/>
                  <a:gd name="connsiteX6" fmla="*/ 2910074 w 3154339"/>
                  <a:gd name="connsiteY6" fmla="*/ 982077 h 2297147"/>
                  <a:gd name="connsiteX7" fmla="*/ 2910074 w 3154339"/>
                  <a:gd name="connsiteY7" fmla="*/ 187845 h 2297147"/>
                  <a:gd name="connsiteX8" fmla="*/ 0 w 3154339"/>
                  <a:gd name="connsiteY8" fmla="*/ 0 h 2297147"/>
                  <a:gd name="connsiteX9" fmla="*/ 3154339 w 3154339"/>
                  <a:gd name="connsiteY9" fmla="*/ 0 h 2297147"/>
                  <a:gd name="connsiteX10" fmla="*/ 3154339 w 3154339"/>
                  <a:gd name="connsiteY10" fmla="*/ 2297147 h 2297147"/>
                  <a:gd name="connsiteX11" fmla="*/ 0 w 3154339"/>
                  <a:gd name="connsiteY11" fmla="*/ 2297147 h 2297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54339" h="2297147">
                    <a:moveTo>
                      <a:pt x="303291" y="1134477"/>
                    </a:moveTo>
                    <a:lnTo>
                      <a:pt x="303291" y="1928709"/>
                    </a:lnTo>
                    <a:lnTo>
                      <a:pt x="2899243" y="1928709"/>
                    </a:lnTo>
                    <a:lnTo>
                      <a:pt x="2899243" y="1134477"/>
                    </a:lnTo>
                    <a:close/>
                    <a:moveTo>
                      <a:pt x="314122" y="187845"/>
                    </a:moveTo>
                    <a:lnTo>
                      <a:pt x="314122" y="982077"/>
                    </a:lnTo>
                    <a:lnTo>
                      <a:pt x="2910074" y="982077"/>
                    </a:lnTo>
                    <a:lnTo>
                      <a:pt x="2910074" y="187845"/>
                    </a:lnTo>
                    <a:close/>
                    <a:moveTo>
                      <a:pt x="0" y="0"/>
                    </a:moveTo>
                    <a:lnTo>
                      <a:pt x="3154339" y="0"/>
                    </a:lnTo>
                    <a:lnTo>
                      <a:pt x="3154339" y="2297147"/>
                    </a:lnTo>
                    <a:lnTo>
                      <a:pt x="0" y="2297147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4" descr="Cartoon Technician Silhouette Illustration - Car tires png download - 1300*1283 - Free ...">
                <a:extLst>
                  <a:ext uri="{FF2B5EF4-FFF2-40B4-BE49-F238E27FC236}">
                    <a16:creationId xmlns:a16="http://schemas.microsoft.com/office/drawing/2014/main" id="{B617B435-1127-C135-85B1-36C0202BF1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23614" y="5709024"/>
                <a:ext cx="396972" cy="3918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8" name="Picture 4" descr="Cartoon Technician Silhouette Illustration - Car tires png download - 1300*1283 - Free ...">
                <a:extLst>
                  <a:ext uri="{FF2B5EF4-FFF2-40B4-BE49-F238E27FC236}">
                    <a16:creationId xmlns:a16="http://schemas.microsoft.com/office/drawing/2014/main" id="{3EA0D79E-1EA4-2D35-32F4-63A569F88D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28413" y="5709024"/>
                <a:ext cx="396972" cy="3918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0" name="Flowchart: Delay 19">
              <a:extLst>
                <a:ext uri="{FF2B5EF4-FFF2-40B4-BE49-F238E27FC236}">
                  <a16:creationId xmlns:a16="http://schemas.microsoft.com/office/drawing/2014/main" id="{5287CA75-9AC8-AAD6-89D5-FF74F0764A2A}"/>
                </a:ext>
              </a:extLst>
            </p:cNvPr>
            <p:cNvSpPr/>
            <p:nvPr/>
          </p:nvSpPr>
          <p:spPr>
            <a:xfrm rot="16200000">
              <a:off x="9747283" y="3203109"/>
              <a:ext cx="448282" cy="234656"/>
            </a:xfrm>
            <a:prstGeom prst="flowChartDelay">
              <a:avLst/>
            </a:prstGeom>
            <a:solidFill>
              <a:srgbClr val="2C323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61890D26-675D-E225-DD4A-46EFB82D1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71197" y="981057"/>
            <a:ext cx="2168247" cy="485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7760D88-264E-E3E7-5CB0-65CC4D92BB51}"/>
              </a:ext>
            </a:extLst>
          </p:cNvPr>
          <p:cNvGrpSpPr/>
          <p:nvPr/>
        </p:nvGrpSpPr>
        <p:grpSpPr>
          <a:xfrm>
            <a:off x="3887080" y="2636341"/>
            <a:ext cx="1447366" cy="931672"/>
            <a:chOff x="6915310" y="2593386"/>
            <a:chExt cx="1447366" cy="931672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175298B-A8AA-8FE8-07C5-8A404A92B856}"/>
                </a:ext>
              </a:extLst>
            </p:cNvPr>
            <p:cNvSpPr/>
            <p:nvPr/>
          </p:nvSpPr>
          <p:spPr>
            <a:xfrm>
              <a:off x="6985660" y="2593386"/>
              <a:ext cx="1316187" cy="931672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lowchart: Delay 34">
              <a:extLst>
                <a:ext uri="{FF2B5EF4-FFF2-40B4-BE49-F238E27FC236}">
                  <a16:creationId xmlns:a16="http://schemas.microsoft.com/office/drawing/2014/main" id="{584B0E7B-6F50-A6EC-DBD6-353460F0732B}"/>
                </a:ext>
              </a:extLst>
            </p:cNvPr>
            <p:cNvSpPr/>
            <p:nvPr/>
          </p:nvSpPr>
          <p:spPr>
            <a:xfrm rot="16918763">
              <a:off x="6723054" y="3031169"/>
              <a:ext cx="440617" cy="56105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lowchart: Delay 46">
              <a:extLst>
                <a:ext uri="{FF2B5EF4-FFF2-40B4-BE49-F238E27FC236}">
                  <a16:creationId xmlns:a16="http://schemas.microsoft.com/office/drawing/2014/main" id="{C9F7DE17-CC93-D401-85D1-094553D8EE26}"/>
                </a:ext>
              </a:extLst>
            </p:cNvPr>
            <p:cNvSpPr/>
            <p:nvPr/>
          </p:nvSpPr>
          <p:spPr>
            <a:xfrm rot="15713191">
              <a:off x="8114315" y="2971996"/>
              <a:ext cx="440617" cy="56105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E5F380B8-4F63-3349-6D60-161105C5BD0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32588" y1="59545" x2="32588" y2="59545"/>
                          <a14:foregroundMark x1="55591" y1="62727" x2="55591" y2="62727"/>
                          <a14:foregroundMark x1="27157" y1="85682" x2="27157" y2="85682"/>
                          <a14:foregroundMark x1="48243" y1="80682" x2="48243" y2="80682"/>
                          <a14:foregroundMark x1="47284" y1="77045" x2="47284" y2="77045"/>
                          <a14:foregroundMark x1="43131" y1="78409" x2="43131" y2="78409"/>
                          <a14:foregroundMark x1="45687" y1="10000" x2="45687" y2="10000"/>
                          <a14:foregroundMark x1="59425" y1="5909" x2="59425" y2="5909"/>
                          <a14:foregroundMark x1="72843" y1="10000" x2="72843" y2="10000"/>
                          <a14:foregroundMark x1="79233" y1="20682" x2="79233" y2="20682"/>
                          <a14:foregroundMark x1="72524" y1="30909" x2="72524" y2="30909"/>
                          <a14:foregroundMark x1="83706" y1="20227" x2="83706" y2="20227"/>
                          <a14:foregroundMark x1="76038" y1="8409" x2="76038" y2="8409"/>
                          <a14:foregroundMark x1="79233" y1="7727" x2="75719" y2="9091"/>
                          <a14:foregroundMark x1="88179" y1="18864" x2="82428" y2="20227"/>
                          <a14:foregroundMark x1="62300" y1="1136" x2="60064" y2="4091"/>
                          <a14:foregroundMark x1="38019" y1="7500" x2="44728" y2="8182"/>
                          <a14:foregroundMark x1="19169" y1="46364" x2="80511" y2="46136"/>
                          <a14:foregroundMark x1="29712" y1="49318" x2="22684" y2="49773"/>
                          <a14:foregroundMark x1="42812" y1="48864" x2="41534" y2="53182"/>
                          <a14:foregroundMark x1="55911" y1="49091" x2="56230" y2="52955"/>
                          <a14:foregroundMark x1="71246" y1="48864" x2="70927" y2="52727"/>
                          <a14:foregroundMark x1="19489" y1="57045" x2="79233" y2="57045"/>
                          <a14:foregroundMark x1="55272" y1="58182" x2="55591" y2="72500"/>
                          <a14:foregroundMark x1="30351" y1="81136" x2="31949" y2="89091"/>
                          <a14:foregroundMark x1="28754" y1="87500" x2="46006" y2="87727"/>
                          <a14:foregroundMark x1="44728" y1="91136" x2="44728" y2="91136"/>
                          <a14:foregroundMark x1="78275" y1="89091" x2="78275" y2="89091"/>
                          <a14:foregroundMark x1="3834" y1="97045" x2="3834" y2="97045"/>
                          <a14:foregroundMark x1="8946" y1="96364" x2="8946" y2="96364"/>
                          <a14:foregroundMark x1="16294" y1="96364" x2="16294" y2="96364"/>
                          <a14:foregroundMark x1="19808" y1="97045" x2="19808" y2="97045"/>
                          <a14:foregroundMark x1="15016" y1="96136" x2="15655" y2="98409"/>
                          <a14:foregroundMark x1="24920" y1="95909" x2="23642" y2="96364"/>
                          <a14:foregroundMark x1="29073" y1="95000" x2="29073" y2="97500"/>
                          <a14:foregroundMark x1="34185" y1="95455" x2="34185" y2="97955"/>
                          <a14:foregroundMark x1="40895" y1="95909" x2="39617" y2="97273"/>
                          <a14:foregroundMark x1="45367" y1="95909" x2="45367" y2="98182"/>
                          <a14:foregroundMark x1="54952" y1="95909" x2="53035" y2="96591"/>
                          <a14:foregroundMark x1="58786" y1="95455" x2="58786" y2="97955"/>
                          <a14:foregroundMark x1="63898" y1="95227" x2="65176" y2="96591"/>
                          <a14:foregroundMark x1="70288" y1="95909" x2="68371" y2="97045"/>
                          <a14:foregroundMark x1="74441" y1="96136" x2="75080" y2="97955"/>
                          <a14:foregroundMark x1="79233" y1="96136" x2="79872" y2="97955"/>
                          <a14:foregroundMark x1="84984" y1="95227" x2="85304" y2="97955"/>
                          <a14:foregroundMark x1="91693" y1="96136" x2="90415" y2="97273"/>
                          <a14:foregroundMark x1="96486" y1="96136" x2="96805" y2="97955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9138" y="2668978"/>
              <a:ext cx="447578" cy="760022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EAABF69-F8FB-3BF5-706A-A11770FE1008}"/>
              </a:ext>
            </a:extLst>
          </p:cNvPr>
          <p:cNvGrpSpPr/>
          <p:nvPr/>
        </p:nvGrpSpPr>
        <p:grpSpPr>
          <a:xfrm>
            <a:off x="5342362" y="2851368"/>
            <a:ext cx="1417769" cy="683691"/>
            <a:chOff x="8345464" y="3043872"/>
            <a:chExt cx="1417769" cy="491462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B11BE5C-D510-FE87-57E0-854850D94612}"/>
                </a:ext>
              </a:extLst>
            </p:cNvPr>
            <p:cNvSpPr/>
            <p:nvPr/>
          </p:nvSpPr>
          <p:spPr>
            <a:xfrm>
              <a:off x="8397106" y="3062828"/>
              <a:ext cx="1316187" cy="472506"/>
            </a:xfrm>
            <a:prstGeom prst="rect">
              <a:avLst/>
            </a:prstGeom>
            <a:solidFill>
              <a:srgbClr val="0029A4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66BD905F-CA38-15B5-EEA1-D2A1A446E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32588" y1="59545" x2="32588" y2="59545"/>
                          <a14:foregroundMark x1="55591" y1="62727" x2="55591" y2="62727"/>
                          <a14:foregroundMark x1="27157" y1="85682" x2="27157" y2="85682"/>
                          <a14:foregroundMark x1="48243" y1="80682" x2="48243" y2="80682"/>
                          <a14:foregroundMark x1="47284" y1="77045" x2="47284" y2="77045"/>
                          <a14:foregroundMark x1="43131" y1="78409" x2="43131" y2="78409"/>
                          <a14:foregroundMark x1="45687" y1="10000" x2="45687" y2="10000"/>
                          <a14:foregroundMark x1="59425" y1="5909" x2="59425" y2="5909"/>
                          <a14:foregroundMark x1="72843" y1="10000" x2="72843" y2="10000"/>
                          <a14:foregroundMark x1="79233" y1="20682" x2="79233" y2="20682"/>
                          <a14:foregroundMark x1="72524" y1="30909" x2="72524" y2="30909"/>
                          <a14:foregroundMark x1="83706" y1="20227" x2="83706" y2="20227"/>
                          <a14:foregroundMark x1="76038" y1="8409" x2="76038" y2="8409"/>
                          <a14:foregroundMark x1="79233" y1="7727" x2="75719" y2="9091"/>
                          <a14:foregroundMark x1="88179" y1="18864" x2="82428" y2="20227"/>
                          <a14:foregroundMark x1="62300" y1="1136" x2="60064" y2="4091"/>
                          <a14:foregroundMark x1="38019" y1="7500" x2="44728" y2="8182"/>
                          <a14:foregroundMark x1="19169" y1="46364" x2="80511" y2="46136"/>
                          <a14:foregroundMark x1="29712" y1="49318" x2="22684" y2="49773"/>
                          <a14:foregroundMark x1="42812" y1="48864" x2="41534" y2="53182"/>
                          <a14:foregroundMark x1="55911" y1="49091" x2="56230" y2="52955"/>
                          <a14:foregroundMark x1="71246" y1="48864" x2="70927" y2="52727"/>
                          <a14:foregroundMark x1="19489" y1="57045" x2="79233" y2="57045"/>
                          <a14:foregroundMark x1="55272" y1="58182" x2="55591" y2="72500"/>
                          <a14:foregroundMark x1="30351" y1="81136" x2="31949" y2="89091"/>
                          <a14:foregroundMark x1="28754" y1="87500" x2="46006" y2="87727"/>
                          <a14:foregroundMark x1="44728" y1="91136" x2="44728" y2="91136"/>
                          <a14:foregroundMark x1="78275" y1="89091" x2="78275" y2="89091"/>
                          <a14:foregroundMark x1="3834" y1="97045" x2="3834" y2="97045"/>
                          <a14:foregroundMark x1="8946" y1="96364" x2="8946" y2="96364"/>
                          <a14:foregroundMark x1="16294" y1="96364" x2="16294" y2="96364"/>
                          <a14:foregroundMark x1="19808" y1="97045" x2="19808" y2="97045"/>
                          <a14:foregroundMark x1="15016" y1="96136" x2="15655" y2="98409"/>
                          <a14:foregroundMark x1="24920" y1="95909" x2="23642" y2="96364"/>
                          <a14:foregroundMark x1="29073" y1="95000" x2="29073" y2="97500"/>
                          <a14:foregroundMark x1="34185" y1="95455" x2="34185" y2="97955"/>
                          <a14:foregroundMark x1="40895" y1="95909" x2="39617" y2="97273"/>
                          <a14:foregroundMark x1="45367" y1="95909" x2="45367" y2="98182"/>
                          <a14:foregroundMark x1="54952" y1="95909" x2="53035" y2="96591"/>
                          <a14:foregroundMark x1="58786" y1="95455" x2="58786" y2="97955"/>
                          <a14:foregroundMark x1="63898" y1="95227" x2="65176" y2="96591"/>
                          <a14:foregroundMark x1="70288" y1="95909" x2="68371" y2="97045"/>
                          <a14:foregroundMark x1="74441" y1="96136" x2="75080" y2="97955"/>
                          <a14:foregroundMark x1="79233" y1="96136" x2="79872" y2="97955"/>
                          <a14:foregroundMark x1="84984" y1="95227" x2="85304" y2="97955"/>
                          <a14:foregroundMark x1="91693" y1="96136" x2="90415" y2="97273"/>
                          <a14:foregroundMark x1="96486" y1="96136" x2="96805" y2="97955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1989" y="3043872"/>
              <a:ext cx="277757" cy="471653"/>
            </a:xfrm>
            <a:prstGeom prst="rect">
              <a:avLst/>
            </a:prstGeom>
          </p:spPr>
        </p:pic>
        <p:sp>
          <p:nvSpPr>
            <p:cNvPr id="51" name="Flowchart: Delay 50">
              <a:extLst>
                <a:ext uri="{FF2B5EF4-FFF2-40B4-BE49-F238E27FC236}">
                  <a16:creationId xmlns:a16="http://schemas.microsoft.com/office/drawing/2014/main" id="{9552335B-FF9F-B137-9191-DE6D9B2B6FAA}"/>
                </a:ext>
              </a:extLst>
            </p:cNvPr>
            <p:cNvSpPr/>
            <p:nvPr/>
          </p:nvSpPr>
          <p:spPr>
            <a:xfrm rot="16918763">
              <a:off x="8251630" y="3240881"/>
              <a:ext cx="234811" cy="47143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lowchart: Delay 51">
              <a:extLst>
                <a:ext uri="{FF2B5EF4-FFF2-40B4-BE49-F238E27FC236}">
                  <a16:creationId xmlns:a16="http://schemas.microsoft.com/office/drawing/2014/main" id="{61F369B6-ADE6-AFD9-493E-4D41E44F3536}"/>
                </a:ext>
              </a:extLst>
            </p:cNvPr>
            <p:cNvSpPr/>
            <p:nvPr/>
          </p:nvSpPr>
          <p:spPr>
            <a:xfrm rot="15471230">
              <a:off x="9622256" y="3256127"/>
              <a:ext cx="234811" cy="47143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6" name="Picture 2">
            <a:extLst>
              <a:ext uri="{FF2B5EF4-FFF2-40B4-BE49-F238E27FC236}">
                <a16:creationId xmlns:a16="http://schemas.microsoft.com/office/drawing/2014/main" id="{566FF672-ECD9-21AA-35D3-582F22001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197" y="1323498"/>
            <a:ext cx="1189702" cy="466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9" name="TextBox 1058">
            <a:extLst>
              <a:ext uri="{FF2B5EF4-FFF2-40B4-BE49-F238E27FC236}">
                <a16:creationId xmlns:a16="http://schemas.microsoft.com/office/drawing/2014/main" id="{C50D83F7-7F5F-7091-E46A-5E98BE49F8C4}"/>
              </a:ext>
            </a:extLst>
          </p:cNvPr>
          <p:cNvSpPr txBox="1"/>
          <p:nvPr/>
        </p:nvSpPr>
        <p:spPr>
          <a:xfrm>
            <a:off x="8610440" y="2077035"/>
            <a:ext cx="1783502" cy="369332"/>
          </a:xfrm>
          <a:prstGeom prst="rect">
            <a:avLst/>
          </a:prstGeom>
          <a:solidFill>
            <a:srgbClr val="B15E4E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Return to Stock</a:t>
            </a:r>
          </a:p>
        </p:txBody>
      </p:sp>
      <p:sp>
        <p:nvSpPr>
          <p:cNvPr id="1061" name="TextBox 1060">
            <a:extLst>
              <a:ext uri="{FF2B5EF4-FFF2-40B4-BE49-F238E27FC236}">
                <a16:creationId xmlns:a16="http://schemas.microsoft.com/office/drawing/2014/main" id="{3884B542-BC62-7F47-CD1D-B0592C4F8C68}"/>
              </a:ext>
            </a:extLst>
          </p:cNvPr>
          <p:cNvSpPr txBox="1"/>
          <p:nvPr/>
        </p:nvSpPr>
        <p:spPr>
          <a:xfrm>
            <a:off x="580409" y="3520839"/>
            <a:ext cx="946093" cy="369332"/>
          </a:xfrm>
          <a:prstGeom prst="rect">
            <a:avLst/>
          </a:prstGeom>
          <a:solidFill>
            <a:srgbClr val="B15E4E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Discard</a:t>
            </a:r>
          </a:p>
        </p:txBody>
      </p:sp>
      <p:sp>
        <p:nvSpPr>
          <p:cNvPr id="1062" name="TextBox 1061">
            <a:extLst>
              <a:ext uri="{FF2B5EF4-FFF2-40B4-BE49-F238E27FC236}">
                <a16:creationId xmlns:a16="http://schemas.microsoft.com/office/drawing/2014/main" id="{F70FA2D2-D429-6321-7FCB-92E6FDF28E27}"/>
              </a:ext>
            </a:extLst>
          </p:cNvPr>
          <p:cNvSpPr txBox="1"/>
          <p:nvPr/>
        </p:nvSpPr>
        <p:spPr>
          <a:xfrm>
            <a:off x="3838670" y="230410"/>
            <a:ext cx="5674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All other items will be discarded</a:t>
            </a:r>
          </a:p>
        </p:txBody>
      </p:sp>
    </p:spTree>
    <p:extLst>
      <p:ext uri="{BB962C8B-B14F-4D97-AF65-F5344CB8AC3E}">
        <p14:creationId xmlns:p14="http://schemas.microsoft.com/office/powerpoint/2010/main" val="319478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72084 0.01806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55" y="69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07407E-6 L -0.72317 0.01274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159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85185E-6 L 0.00352 -0.2067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10347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11111E-6 L 0.00104 -0.16412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1 -0.20671 L 0.30026 -0.0338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61" y="756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6412 L 0.37995 -0.0368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45" y="636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0763 L -0.00625 -0.167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-8773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0.01446 -0.20231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" y="-10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0.16759 L -0.30717 0.2217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78" y="19306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4 -0.19491 L -0.39192 0.1916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87" y="18889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35" grpId="0"/>
      <p:bldP spid="1035" grpId="1"/>
      <p:bldP spid="1059" grpId="0" animBg="1"/>
      <p:bldP spid="1061" grpId="0" animBg="1"/>
      <p:bldP spid="106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roup 92">
            <a:extLst>
              <a:ext uri="{FF2B5EF4-FFF2-40B4-BE49-F238E27FC236}">
                <a16:creationId xmlns:a16="http://schemas.microsoft.com/office/drawing/2014/main" id="{C2EFD94D-D901-718C-A061-D8726D10041E}"/>
              </a:ext>
            </a:extLst>
          </p:cNvPr>
          <p:cNvGrpSpPr/>
          <p:nvPr/>
        </p:nvGrpSpPr>
        <p:grpSpPr>
          <a:xfrm>
            <a:off x="9763806" y="4596685"/>
            <a:ext cx="1568903" cy="1568903"/>
            <a:chOff x="13519377" y="1270642"/>
            <a:chExt cx="1568903" cy="1568903"/>
          </a:xfrm>
        </p:grpSpPr>
        <p:sp>
          <p:nvSpPr>
            <p:cNvPr id="91" name="Flowchart: Connector 90">
              <a:extLst>
                <a:ext uri="{FF2B5EF4-FFF2-40B4-BE49-F238E27FC236}">
                  <a16:creationId xmlns:a16="http://schemas.microsoft.com/office/drawing/2014/main" id="{EFCF8462-E20E-7D04-AABA-3430F9A6AC3C}"/>
                </a:ext>
              </a:extLst>
            </p:cNvPr>
            <p:cNvSpPr/>
            <p:nvPr/>
          </p:nvSpPr>
          <p:spPr>
            <a:xfrm>
              <a:off x="13541829" y="1270642"/>
              <a:ext cx="1524000" cy="1548757"/>
            </a:xfrm>
            <a:prstGeom prst="flowChartConnector">
              <a:avLst/>
            </a:prstGeom>
            <a:solidFill>
              <a:srgbClr val="8000F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60" name="Picture 36" descr="Circle Png - ClipArt Best">
              <a:extLst>
                <a:ext uri="{FF2B5EF4-FFF2-40B4-BE49-F238E27FC236}">
                  <a16:creationId xmlns:a16="http://schemas.microsoft.com/office/drawing/2014/main" id="{7DACF67B-80F4-BFDB-D783-1A8727BE64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19377" y="1270642"/>
              <a:ext cx="1568903" cy="1568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4A6EFA6E-5469-9783-73CB-69FCF01E7CE7}"/>
                </a:ext>
              </a:extLst>
            </p:cNvPr>
            <p:cNvSpPr txBox="1"/>
            <p:nvPr/>
          </p:nvSpPr>
          <p:spPr>
            <a:xfrm>
              <a:off x="13590547" y="1731927"/>
              <a:ext cx="14265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Blackadder ITC" panose="04020505051007020D02" pitchFamily="82" charset="0"/>
                </a:rPr>
                <a:t>Queen Bee designs </a:t>
              </a:r>
            </a:p>
          </p:txBody>
        </p:sp>
      </p:grpSp>
      <p:pic>
        <p:nvPicPr>
          <p:cNvPr id="1034" name="Picture 10" descr="Empty room interior design 4319227 Vector Art at Vecteezy">
            <a:extLst>
              <a:ext uri="{FF2B5EF4-FFF2-40B4-BE49-F238E27FC236}">
                <a16:creationId xmlns:a16="http://schemas.microsoft.com/office/drawing/2014/main" id="{16C19FEA-5E28-88B5-9B29-1255AF53F9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9" t="226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Premium Vector | Cartoon kitchen workspace of a restaurant kitchen">
            <a:extLst>
              <a:ext uri="{FF2B5EF4-FFF2-40B4-BE49-F238E27FC236}">
                <a16:creationId xmlns:a16="http://schemas.microsoft.com/office/drawing/2014/main" id="{31B70012-C1C9-A8AC-159C-A600238B3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274" y="0"/>
            <a:ext cx="3790951" cy="300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400E0D56-2F59-F961-9626-4BB99B6A143D}"/>
              </a:ext>
            </a:extLst>
          </p:cNvPr>
          <p:cNvSpPr/>
          <p:nvPr/>
        </p:nvSpPr>
        <p:spPr>
          <a:xfrm>
            <a:off x="6391274" y="2936804"/>
            <a:ext cx="3790951" cy="1473271"/>
          </a:xfrm>
          <a:prstGeom prst="rect">
            <a:avLst/>
          </a:prstGeom>
          <a:solidFill>
            <a:srgbClr val="7E8D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40" name="Picture 16" descr="930+ Restaurant Sink Stock Illustrations, Royalty-Free Vector Graphics &amp; Clip Art - iStock">
            <a:extLst>
              <a:ext uri="{FF2B5EF4-FFF2-40B4-BE49-F238E27FC236}">
                <a16:creationId xmlns:a16="http://schemas.microsoft.com/office/drawing/2014/main" id="{48D5DC3D-0D17-8BD9-0AF2-D07AA57EAA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" t="54064" r="70098" b="3755"/>
          <a:stretch/>
        </p:blipFill>
        <p:spPr bwMode="auto">
          <a:xfrm>
            <a:off x="1562100" y="1714500"/>
            <a:ext cx="1504950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930+ Restaurant Sink Stock Illustrations, Royalty-Free Vector Graphics &amp; Clip Art - iStock">
            <a:extLst>
              <a:ext uri="{FF2B5EF4-FFF2-40B4-BE49-F238E27FC236}">
                <a16:creationId xmlns:a16="http://schemas.microsoft.com/office/drawing/2014/main" id="{53B1CC1B-2F4A-5EA6-37E8-8487ED87D4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3" t="53697" r="40445" b="4121"/>
          <a:stretch/>
        </p:blipFill>
        <p:spPr bwMode="auto">
          <a:xfrm>
            <a:off x="3220719" y="1714499"/>
            <a:ext cx="1600201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Bookshelf Clipart Cartoon Bookshelf Cartoon Transparent Free For - Riset">
            <a:extLst>
              <a:ext uri="{FF2B5EF4-FFF2-40B4-BE49-F238E27FC236}">
                <a16:creationId xmlns:a16="http://schemas.microsoft.com/office/drawing/2014/main" id="{BDCC2DD6-5FDA-B31B-E3C8-269EBEC50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36804"/>
            <a:ext cx="2921000" cy="166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Bookshelf Cartoon Png">
            <a:extLst>
              <a:ext uri="{FF2B5EF4-FFF2-40B4-BE49-F238E27FC236}">
                <a16:creationId xmlns:a16="http://schemas.microsoft.com/office/drawing/2014/main" id="{EAF7DDF0-C33C-067B-672B-468DDE7FE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959" y="2930866"/>
            <a:ext cx="3217441" cy="166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extLst>
              <a:ext uri="{FF2B5EF4-FFF2-40B4-BE49-F238E27FC236}">
                <a16:creationId xmlns:a16="http://schemas.microsoft.com/office/drawing/2014/main" id="{66C91167-CA0D-6479-C3C6-6BE4B1BD6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9" y="1112720"/>
            <a:ext cx="5300241" cy="521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Speech Bubble: Oval 81">
            <a:extLst>
              <a:ext uri="{FF2B5EF4-FFF2-40B4-BE49-F238E27FC236}">
                <a16:creationId xmlns:a16="http://schemas.microsoft.com/office/drawing/2014/main" id="{2D9135F7-1084-2410-AB41-C4DA00747D1E}"/>
              </a:ext>
            </a:extLst>
          </p:cNvPr>
          <p:cNvSpPr/>
          <p:nvPr/>
        </p:nvSpPr>
        <p:spPr>
          <a:xfrm>
            <a:off x="3863161" y="57473"/>
            <a:ext cx="4495219" cy="2201333"/>
          </a:xfrm>
          <a:prstGeom prst="wedgeEllipseCallout">
            <a:avLst>
              <a:gd name="adj1" fmla="val -80568"/>
              <a:gd name="adj2" fmla="val 69808"/>
            </a:avLst>
          </a:prstGeom>
          <a:solidFill>
            <a:srgbClr val="B15E4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8FD5D5A-817B-D7A6-5374-B507EF0BE431}"/>
              </a:ext>
            </a:extLst>
          </p:cNvPr>
          <p:cNvSpPr txBox="1"/>
          <p:nvPr/>
        </p:nvSpPr>
        <p:spPr>
          <a:xfrm>
            <a:off x="4563695" y="411644"/>
            <a:ext cx="306460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Once I’ve discarded all perishable items. I can now enter my productions and daily entry.</a:t>
            </a:r>
          </a:p>
        </p:txBody>
      </p:sp>
      <p:pic>
        <p:nvPicPr>
          <p:cNvPr id="2" name="Picture 34">
            <a:extLst>
              <a:ext uri="{FF2B5EF4-FFF2-40B4-BE49-F238E27FC236}">
                <a16:creationId xmlns:a16="http://schemas.microsoft.com/office/drawing/2014/main" id="{7C8C5BFC-C184-701A-1CD1-ABE29B18D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93095" y="945604"/>
            <a:ext cx="1130458" cy="205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 descr="Empty room interior design 4319227 Vector Art at Vecteezy">
            <a:extLst>
              <a:ext uri="{FF2B5EF4-FFF2-40B4-BE49-F238E27FC236}">
                <a16:creationId xmlns:a16="http://schemas.microsoft.com/office/drawing/2014/main" id="{4C44A34F-C6A1-2B21-7C06-E783959ABD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00" t="22683" r="1" b="26646"/>
          <a:stretch/>
        </p:blipFill>
        <p:spPr bwMode="auto">
          <a:xfrm>
            <a:off x="10182224" y="0"/>
            <a:ext cx="2009775" cy="449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5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055 -0.00254 L -1.25E-6 2.01662E-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34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Abstract Colorful Blob Shapes Element Design. 14273466 PNG">
            <a:extLst>
              <a:ext uri="{FF2B5EF4-FFF2-40B4-BE49-F238E27FC236}">
                <a16:creationId xmlns:a16="http://schemas.microsoft.com/office/drawing/2014/main" id="{FBB7C958-0214-201F-C057-E9567949B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608066" y="5266960"/>
            <a:ext cx="6525908" cy="6525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2D9CA0-1E05-B9B6-958F-D401E6433C63}"/>
              </a:ext>
            </a:extLst>
          </p:cNvPr>
          <p:cNvSpPr txBox="1"/>
          <p:nvPr/>
        </p:nvSpPr>
        <p:spPr>
          <a:xfrm>
            <a:off x="2690405" y="221439"/>
            <a:ext cx="7242597" cy="2086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cap="all" spc="1500" dirty="0">
                <a:latin typeface="+mj-lt"/>
                <a:ea typeface="+mj-ea"/>
                <a:cs typeface="+mj-cs"/>
              </a:rPr>
              <a:t>Creating Saturday Productions</a:t>
            </a:r>
          </a:p>
        </p:txBody>
      </p:sp>
      <p:pic>
        <p:nvPicPr>
          <p:cNvPr id="4" name="Picture 4" descr="Monitor PNG Image - PurePNG | Free transparent CC0 PNG Image Library">
            <a:extLst>
              <a:ext uri="{FF2B5EF4-FFF2-40B4-BE49-F238E27FC236}">
                <a16:creationId xmlns:a16="http://schemas.microsoft.com/office/drawing/2014/main" id="{670C7334-D467-BBA5-F5A4-BE9D47093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4938" y="2410347"/>
            <a:ext cx="4843727" cy="378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74444E3-8B06-C527-4371-20605D0E21BC}"/>
              </a:ext>
            </a:extLst>
          </p:cNvPr>
          <p:cNvSpPr txBox="1"/>
          <p:nvPr/>
        </p:nvSpPr>
        <p:spPr>
          <a:xfrm>
            <a:off x="6360288" y="2410347"/>
            <a:ext cx="5681852" cy="44476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i="1" dirty="0">
                <a:latin typeface="Century Gothic" panose="020B0502020202020204" pitchFamily="34" charset="0"/>
              </a:rPr>
              <a:t>Production Records </a:t>
            </a:r>
            <a:r>
              <a:rPr lang="en-US" dirty="0">
                <a:latin typeface="Century Gothic" panose="020B0502020202020204" pitchFamily="34" charset="0"/>
              </a:rPr>
              <a:t>must be created for all Saturday Programs and all serving periods under main site.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Go to </a:t>
            </a:r>
            <a:r>
              <a:rPr lang="en-US" i="1" dirty="0">
                <a:latin typeface="Century Gothic" panose="020B0502020202020204" pitchFamily="34" charset="0"/>
              </a:rPr>
              <a:t>Back of House.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Click </a:t>
            </a:r>
            <a:r>
              <a:rPr lang="en-US" i="1" dirty="0">
                <a:latin typeface="Century Gothic" panose="020B0502020202020204" pitchFamily="34" charset="0"/>
              </a:rPr>
              <a:t>Productions.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Click </a:t>
            </a:r>
            <a:r>
              <a:rPr lang="en-US" i="1" dirty="0">
                <a:latin typeface="Century Gothic" panose="020B0502020202020204" pitchFamily="34" charset="0"/>
              </a:rPr>
              <a:t>Create Productions.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Next in the “</a:t>
            </a:r>
            <a:r>
              <a:rPr lang="en-US" b="1" dirty="0">
                <a:latin typeface="Century Gothic" panose="020B0502020202020204" pitchFamily="34" charset="0"/>
              </a:rPr>
              <a:t>select serving periods</a:t>
            </a:r>
            <a:r>
              <a:rPr lang="en-US" dirty="0">
                <a:latin typeface="Century Gothic" panose="020B0502020202020204" pitchFamily="34" charset="0"/>
              </a:rPr>
              <a:t>” area click individual, then select the serving period to create.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Then in the “ select site” area click individual, then choose the main site. 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Select the date you would like to create. 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Finally select </a:t>
            </a:r>
            <a:r>
              <a:rPr lang="en-US" i="1" dirty="0">
                <a:latin typeface="Century Gothic" panose="020B0502020202020204" pitchFamily="34" charset="0"/>
              </a:rPr>
              <a:t>Create Productions </a:t>
            </a:r>
            <a:r>
              <a:rPr lang="en-US" dirty="0">
                <a:latin typeface="Century Gothic" panose="020B0502020202020204" pitchFamily="34" charset="0"/>
              </a:rPr>
              <a:t>to create the Saturday productions for the site.</a:t>
            </a: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241F5B32-6331-34A6-8864-2D280A81FDE8}"/>
              </a:ext>
            </a:extLst>
          </p:cNvPr>
          <p:cNvSpPr/>
          <p:nvPr/>
        </p:nvSpPr>
        <p:spPr>
          <a:xfrm>
            <a:off x="4670575" y="5607703"/>
            <a:ext cx="457200" cy="457200"/>
          </a:xfrm>
          <a:prstGeom prst="flowChartConnector">
            <a:avLst/>
          </a:prstGeom>
          <a:solidFill>
            <a:srgbClr val="F0DDB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4" descr="Programs | Eidos Global">
            <a:extLst>
              <a:ext uri="{FF2B5EF4-FFF2-40B4-BE49-F238E27FC236}">
                <a16:creationId xmlns:a16="http://schemas.microsoft.com/office/drawing/2014/main" id="{DCB1053B-5150-2138-F98E-F85A328D4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67336">
            <a:off x="7145914" y="-148561"/>
            <a:ext cx="5753100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screenshot of a computer">
            <a:extLst>
              <a:ext uri="{FF2B5EF4-FFF2-40B4-BE49-F238E27FC236}">
                <a16:creationId xmlns:a16="http://schemas.microsoft.com/office/drawing/2014/main" id="{796F9376-63F8-A948-2FDD-00006F7D71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67" y="2656597"/>
            <a:ext cx="4305910" cy="261036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4D8F256-0044-8BE0-20C8-3230E194133D}"/>
              </a:ext>
            </a:extLst>
          </p:cNvPr>
          <p:cNvSpPr/>
          <p:nvPr/>
        </p:nvSpPr>
        <p:spPr>
          <a:xfrm>
            <a:off x="1863969" y="3429000"/>
            <a:ext cx="1307123" cy="136267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screenshot of a computer&#10;&#10;Description automatically generated">
            <a:extLst>
              <a:ext uri="{FF2B5EF4-FFF2-40B4-BE49-F238E27FC236}">
                <a16:creationId xmlns:a16="http://schemas.microsoft.com/office/drawing/2014/main" id="{0B0F8D32-8611-2076-4B58-7C313E4361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67" y="2656597"/>
            <a:ext cx="4305910" cy="261036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83D22D1-9B71-B6F7-C5EE-75DECF97011A}"/>
              </a:ext>
            </a:extLst>
          </p:cNvPr>
          <p:cNvSpPr/>
          <p:nvPr/>
        </p:nvSpPr>
        <p:spPr>
          <a:xfrm>
            <a:off x="1905000" y="3006969"/>
            <a:ext cx="1412631" cy="171385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354F2EA-B6B8-EB9A-E159-FDD7D7297C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6992" y="3236316"/>
            <a:ext cx="2528199" cy="1319702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53866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8AD8A-7C03-81BB-788A-34089365FD05}"/>
              </a:ext>
            </a:extLst>
          </p:cNvPr>
          <p:cNvSpPr txBox="1">
            <a:spLocks/>
          </p:cNvSpPr>
          <p:nvPr/>
        </p:nvSpPr>
        <p:spPr>
          <a:xfrm>
            <a:off x="-151126" y="377995"/>
            <a:ext cx="10240989" cy="54695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/>
              <a:t>ENTERING MEALS IN CMS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8C50A-9EF0-7758-7951-9B0AC679A4B4}"/>
              </a:ext>
            </a:extLst>
          </p:cNvPr>
          <p:cNvSpPr txBox="1">
            <a:spLocks/>
          </p:cNvSpPr>
          <p:nvPr/>
        </p:nvSpPr>
        <p:spPr>
          <a:xfrm>
            <a:off x="6712159" y="2149098"/>
            <a:ext cx="5217173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The following Monday after Saturday Meal Service, the Food Service Manager will enter all meal counts into CMS as a Daily Entry under </a:t>
            </a:r>
            <a:r>
              <a:rPr lang="en-US" i="1" dirty="0">
                <a:solidFill>
                  <a:schemeClr val="tx1"/>
                </a:solidFill>
                <a:latin typeface="Century Gothic" panose="020B0502020202020204" pitchFamily="34" charset="0"/>
              </a:rPr>
              <a:t>Main Site</a:t>
            </a:r>
            <a:r>
              <a:rPr lang="en-US" i="1" dirty="0">
                <a:latin typeface="Century Gothic" panose="020B0502020202020204" pitchFamily="34" charset="0"/>
              </a:rPr>
              <a:t>.  </a:t>
            </a:r>
          </a:p>
        </p:txBody>
      </p:sp>
      <p:pic>
        <p:nvPicPr>
          <p:cNvPr id="12" name="Picture 2" descr="Abstract Colorful Blob Shapes Element Design. 14273466 PNG">
            <a:extLst>
              <a:ext uri="{FF2B5EF4-FFF2-40B4-BE49-F238E27FC236}">
                <a16:creationId xmlns:a16="http://schemas.microsoft.com/office/drawing/2014/main" id="{AD8F9E45-BB6B-D807-CBDB-4B0E9134E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626733" y="5266960"/>
            <a:ext cx="6525908" cy="6525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F99CFB53-A5CE-1A4E-C6D1-AC611D94285D}"/>
              </a:ext>
            </a:extLst>
          </p:cNvPr>
          <p:cNvSpPr/>
          <p:nvPr/>
        </p:nvSpPr>
        <p:spPr>
          <a:xfrm>
            <a:off x="3459995" y="5847507"/>
            <a:ext cx="534489" cy="185018"/>
          </a:xfrm>
          <a:prstGeom prst="rect">
            <a:avLst/>
          </a:prstGeom>
          <a:solidFill>
            <a:srgbClr val="B15E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Monitor PNG Image - PurePNG | Free transparent CC0 PNG Image Library">
            <a:extLst>
              <a:ext uri="{FF2B5EF4-FFF2-40B4-BE49-F238E27FC236}">
                <a16:creationId xmlns:a16="http://schemas.microsoft.com/office/drawing/2014/main" id="{4F512C67-811E-1BCB-9089-7F6634CB7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270" y="1456249"/>
            <a:ext cx="6182770" cy="483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2F9E7F6-E166-B3A0-A25B-216DEEF1E714}"/>
              </a:ext>
            </a:extLst>
          </p:cNvPr>
          <p:cNvGrpSpPr/>
          <p:nvPr/>
        </p:nvGrpSpPr>
        <p:grpSpPr>
          <a:xfrm>
            <a:off x="529389" y="1700464"/>
            <a:ext cx="5470834" cy="3451130"/>
            <a:chOff x="-19410404" y="-1380615"/>
            <a:chExt cx="14043916" cy="968233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7245F94-B57E-099B-EDDC-13002A9099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9410404" y="-1380615"/>
              <a:ext cx="14043916" cy="9682339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9050869-664C-615F-1FB2-1D3B7E364564}"/>
                </a:ext>
              </a:extLst>
            </p:cNvPr>
            <p:cNvSpPr/>
            <p:nvPr/>
          </p:nvSpPr>
          <p:spPr>
            <a:xfrm>
              <a:off x="-14941163" y="1543477"/>
              <a:ext cx="980770" cy="1038160"/>
            </a:xfrm>
            <a:prstGeom prst="ellipse">
              <a:avLst/>
            </a:prstGeom>
            <a:solidFill>
              <a:srgbClr val="EFEF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48B353B-48F9-E15E-8E9A-F2ACC0C7628F}"/>
                </a:ext>
              </a:extLst>
            </p:cNvPr>
            <p:cNvSpPr/>
            <p:nvPr/>
          </p:nvSpPr>
          <p:spPr>
            <a:xfrm>
              <a:off x="-6819745" y="1543477"/>
              <a:ext cx="883585" cy="950208"/>
            </a:xfrm>
            <a:prstGeom prst="ellipse">
              <a:avLst/>
            </a:prstGeom>
            <a:solidFill>
              <a:srgbClr val="EFEF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9D0D77A-DF75-2EA8-F164-72884A835BAC}"/>
                </a:ext>
              </a:extLst>
            </p:cNvPr>
            <p:cNvSpPr/>
            <p:nvPr/>
          </p:nvSpPr>
          <p:spPr>
            <a:xfrm>
              <a:off x="-9467551" y="-692641"/>
              <a:ext cx="1252590" cy="461759"/>
            </a:xfrm>
            <a:prstGeom prst="rect">
              <a:avLst/>
            </a:prstGeom>
            <a:gradFill>
              <a:gsLst>
                <a:gs pos="0">
                  <a:srgbClr val="F2EFEE"/>
                </a:gs>
                <a:gs pos="15000">
                  <a:srgbClr val="F2EFEE"/>
                </a:gs>
                <a:gs pos="87000">
                  <a:srgbClr val="DDDAD4"/>
                </a:gs>
                <a:gs pos="100000">
                  <a:srgbClr val="DDDAD4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AD202F1-176D-3B3E-0F30-D14ED45534C4}"/>
                </a:ext>
              </a:extLst>
            </p:cNvPr>
            <p:cNvSpPr/>
            <p:nvPr/>
          </p:nvSpPr>
          <p:spPr>
            <a:xfrm>
              <a:off x="-9529891" y="-230883"/>
              <a:ext cx="720418" cy="217877"/>
            </a:xfrm>
            <a:prstGeom prst="rect">
              <a:avLst/>
            </a:prstGeom>
            <a:solidFill>
              <a:srgbClr val="DEEB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EF1C657-D94D-045E-08CD-7AFD87CFB009}"/>
                </a:ext>
              </a:extLst>
            </p:cNvPr>
            <p:cNvSpPr/>
            <p:nvPr/>
          </p:nvSpPr>
          <p:spPr>
            <a:xfrm>
              <a:off x="-18663124" y="221799"/>
              <a:ext cx="1584251" cy="479873"/>
            </a:xfrm>
            <a:prstGeom prst="rect">
              <a:avLst/>
            </a:prstGeom>
            <a:solidFill>
              <a:srgbClr val="DAEB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BAC293-4EDE-644F-936D-0CC75D99BFCF}"/>
                </a:ext>
              </a:extLst>
            </p:cNvPr>
            <p:cNvSpPr/>
            <p:nvPr/>
          </p:nvSpPr>
          <p:spPr>
            <a:xfrm>
              <a:off x="-15373077" y="253719"/>
              <a:ext cx="1584251" cy="479873"/>
            </a:xfrm>
            <a:prstGeom prst="rect">
              <a:avLst/>
            </a:prstGeom>
            <a:solidFill>
              <a:srgbClr val="DAEB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8963A9C-BE9D-A2C7-321E-4FBF8CB8AD59}"/>
                </a:ext>
              </a:extLst>
            </p:cNvPr>
            <p:cNvSpPr/>
            <p:nvPr/>
          </p:nvSpPr>
          <p:spPr>
            <a:xfrm>
              <a:off x="-14721220" y="-92357"/>
              <a:ext cx="887720" cy="3475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4" descr="Programs | Eidos Global">
            <a:extLst>
              <a:ext uri="{FF2B5EF4-FFF2-40B4-BE49-F238E27FC236}">
                <a16:creationId xmlns:a16="http://schemas.microsoft.com/office/drawing/2014/main" id="{C9166DEB-BC89-1EF5-36B3-597AC7ECB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67336">
            <a:off x="7331746" y="-156319"/>
            <a:ext cx="5753100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00B0765-4635-690F-E937-BCB13AAD3A7F}"/>
              </a:ext>
            </a:extLst>
          </p:cNvPr>
          <p:cNvCxnSpPr>
            <a:cxnSpLocks/>
          </p:cNvCxnSpPr>
          <p:nvPr/>
        </p:nvCxnSpPr>
        <p:spPr>
          <a:xfrm flipH="1" flipV="1">
            <a:off x="2461420" y="2927732"/>
            <a:ext cx="4209905" cy="370680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6" descr="Aesthetic Boho Blob Shape and Outline Flower 11382403 PNG">
            <a:extLst>
              <a:ext uri="{FF2B5EF4-FFF2-40B4-BE49-F238E27FC236}">
                <a16:creationId xmlns:a16="http://schemas.microsoft.com/office/drawing/2014/main" id="{11C421DB-7683-846B-2816-4F585F211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32870">
            <a:off x="7881323" y="4324288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286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Abstract Colorful Blob Shapes Element Design. 14273466 PNG">
            <a:extLst>
              <a:ext uri="{FF2B5EF4-FFF2-40B4-BE49-F238E27FC236}">
                <a16:creationId xmlns:a16="http://schemas.microsoft.com/office/drawing/2014/main" id="{24E5739D-B315-A865-3E22-B5FCEF9F0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31841">
            <a:off x="4312533" y="-1088751"/>
            <a:ext cx="8921666" cy="854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8C9914-1785-F75B-775C-516C3413E8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55"/>
          <a:stretch/>
        </p:blipFill>
        <p:spPr>
          <a:xfrm>
            <a:off x="6924676" y="361530"/>
            <a:ext cx="4377315" cy="56096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Picture 2" descr="Boho Blobs PNGs for Free Download">
            <a:extLst>
              <a:ext uri="{FF2B5EF4-FFF2-40B4-BE49-F238E27FC236}">
                <a16:creationId xmlns:a16="http://schemas.microsoft.com/office/drawing/2014/main" id="{7C675B4C-7F27-F368-9039-496DFCE5D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75220" y="4389120"/>
            <a:ext cx="2536177" cy="2673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D5C95AE-3C6A-D725-CDA6-F95457F9B937}"/>
              </a:ext>
            </a:extLst>
          </p:cNvPr>
          <p:cNvSpPr txBox="1"/>
          <p:nvPr/>
        </p:nvSpPr>
        <p:spPr>
          <a:xfrm>
            <a:off x="233772" y="-65318"/>
            <a:ext cx="52451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+mj-lt"/>
              </a:rPr>
              <a:t>Saturday Program Training Verification Forms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69ABD8-1F55-D2C3-71AB-0DB7009BA38F}"/>
              </a:ext>
            </a:extLst>
          </p:cNvPr>
          <p:cNvSpPr txBox="1"/>
          <p:nvPr/>
        </p:nvSpPr>
        <p:spPr>
          <a:xfrm>
            <a:off x="0" y="2443070"/>
            <a:ext cx="605489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200" dirty="0">
                <a:latin typeface="Century Gothic" panose="020B0502020202020204" pitchFamily="34" charset="0"/>
              </a:rPr>
              <a:t>FSD is required to provide annual Saturday Program training to Food Service Managers and Saturday Program  staff before the implementation of a new program.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AC3AA9-A588-A437-8489-AF8F0A53ABB5}"/>
              </a:ext>
            </a:extLst>
          </p:cNvPr>
          <p:cNvSpPr txBox="1"/>
          <p:nvPr/>
        </p:nvSpPr>
        <p:spPr>
          <a:xfrm>
            <a:off x="233772" y="4147298"/>
            <a:ext cx="428614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Instructional Programs will sign the  Saturday Program Training Sign-in sheet after the completion of this training.</a:t>
            </a:r>
          </a:p>
        </p:txBody>
      </p:sp>
    </p:spTree>
    <p:extLst>
      <p:ext uri="{BB962C8B-B14F-4D97-AF65-F5344CB8AC3E}">
        <p14:creationId xmlns:p14="http://schemas.microsoft.com/office/powerpoint/2010/main" val="161661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F06C3-B4D0-0F97-3989-8F449DCAFBF3}"/>
              </a:ext>
            </a:extLst>
          </p:cNvPr>
          <p:cNvSpPr txBox="1">
            <a:spLocks/>
          </p:cNvSpPr>
          <p:nvPr/>
        </p:nvSpPr>
        <p:spPr>
          <a:xfrm>
            <a:off x="3523171" y="-288758"/>
            <a:ext cx="5145657" cy="35585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cap="all" spc="1500"/>
              <a:t>Summary</a:t>
            </a:r>
            <a:endParaRPr lang="en-US" sz="6000" cap="all" spc="15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88D61C-5D81-1146-D906-535446C13C3A}"/>
              </a:ext>
            </a:extLst>
          </p:cNvPr>
          <p:cNvSpPr txBox="1"/>
          <p:nvPr/>
        </p:nvSpPr>
        <p:spPr>
          <a:xfrm>
            <a:off x="2663991" y="2333625"/>
            <a:ext cx="7120690" cy="5233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</a:pPr>
            <a:r>
              <a:rPr lang="en-US" sz="2400">
                <a:latin typeface="Century Gothic" panose="020B0502020202020204" pitchFamily="34" charset="0"/>
              </a:rPr>
              <a:t>	To recap this training has covered:</a:t>
            </a:r>
          </a:p>
          <a:p>
            <a:pPr marL="171450" indent="-2286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400">
              <a:latin typeface="Century Gothic" panose="020B0502020202020204" pitchFamily="34" charset="0"/>
            </a:endParaRPr>
          </a:p>
          <a:p>
            <a:pPr marL="1200150" lvl="1" indent="-2286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>
                <a:latin typeface="Century Gothic" panose="020B0502020202020204" pitchFamily="34" charset="0"/>
              </a:rPr>
              <a:t>Program Rules.</a:t>
            </a:r>
          </a:p>
          <a:p>
            <a:pPr marL="1200150" lvl="1" indent="-2286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>
                <a:latin typeface="Century Gothic" panose="020B0502020202020204" pitchFamily="34" charset="0"/>
              </a:rPr>
              <a:t>Saturday Productions </a:t>
            </a:r>
          </a:p>
          <a:p>
            <a:pPr marL="1200150" lvl="1" indent="-2286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>
                <a:latin typeface="Century Gothic" panose="020B0502020202020204" pitchFamily="34" charset="0"/>
              </a:rPr>
              <a:t>Saturday Grid Sheets. </a:t>
            </a:r>
          </a:p>
          <a:p>
            <a:pPr marL="1200150" lvl="1" indent="-2286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>
                <a:latin typeface="Century Gothic" panose="020B0502020202020204" pitchFamily="34" charset="0"/>
              </a:rPr>
              <a:t>Identifying Reimbursable Meals.</a:t>
            </a:r>
          </a:p>
          <a:p>
            <a:pPr marL="1200150" lvl="1" indent="-2286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>
                <a:latin typeface="Century Gothic" panose="020B0502020202020204" pitchFamily="34" charset="0"/>
              </a:rPr>
              <a:t>Saturday Meal Service Compliant Checklist</a:t>
            </a:r>
          </a:p>
          <a:p>
            <a:pPr marL="1200150" lvl="1" indent="-2286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>
                <a:latin typeface="Century Gothic" panose="020B0502020202020204" pitchFamily="34" charset="0"/>
              </a:rPr>
              <a:t>CMS accountability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pic>
        <p:nvPicPr>
          <p:cNvPr id="5" name="Picture 4" descr="Programs | Eidos Global">
            <a:extLst>
              <a:ext uri="{FF2B5EF4-FFF2-40B4-BE49-F238E27FC236}">
                <a16:creationId xmlns:a16="http://schemas.microsoft.com/office/drawing/2014/main" id="{24D3858F-70EC-4CD9-E95F-6DF77B673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1" y="0"/>
            <a:ext cx="5753100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Aesthetic Boho Blob Shape and Outline Flower 11382403 PNG">
            <a:extLst>
              <a:ext uri="{FF2B5EF4-FFF2-40B4-BE49-F238E27FC236}">
                <a16:creationId xmlns:a16="http://schemas.microsoft.com/office/drawing/2014/main" id="{40745956-85C6-3A26-1369-F2E3E258D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19787">
            <a:off x="-3039476" y="175755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251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Abstract Colorful Blob Shapes Element Design. 14273466 PNG">
            <a:extLst>
              <a:ext uri="{FF2B5EF4-FFF2-40B4-BE49-F238E27FC236}">
                <a16:creationId xmlns:a16="http://schemas.microsoft.com/office/drawing/2014/main" id="{CAB4145C-6ECA-7096-98B8-28FD0BE27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31841">
            <a:off x="3994807" y="-759952"/>
            <a:ext cx="9091245" cy="870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F235BA-4C79-0FF5-F7B4-33C4A869D3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" b="102"/>
          <a:stretch/>
        </p:blipFill>
        <p:spPr>
          <a:xfrm>
            <a:off x="6934200" y="518160"/>
            <a:ext cx="4137510" cy="56635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Picture 6" descr="Aesthetic Boho Blob Shape and Outline Flower 11382403 PNG">
            <a:extLst>
              <a:ext uri="{FF2B5EF4-FFF2-40B4-BE49-F238E27FC236}">
                <a16:creationId xmlns:a16="http://schemas.microsoft.com/office/drawing/2014/main" id="{FC518F26-CCF5-5ECD-EEBC-F703DCD58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4645">
            <a:off x="-2227652" y="4908959"/>
            <a:ext cx="5795607" cy="579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30622B-96D6-8DF0-893D-58B8606DE0B0}"/>
              </a:ext>
            </a:extLst>
          </p:cNvPr>
          <p:cNvSpPr txBox="1"/>
          <p:nvPr/>
        </p:nvSpPr>
        <p:spPr>
          <a:xfrm>
            <a:off x="97769" y="0"/>
            <a:ext cx="533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+mj-lt"/>
              </a:rPr>
              <a:t>REQUEST TO BEGIN OR CHANGE SATURDAY MEAL SERVICE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F8D3EF-72D3-C44C-8DE6-4AC563029C1B}"/>
              </a:ext>
            </a:extLst>
          </p:cNvPr>
          <p:cNvSpPr txBox="1"/>
          <p:nvPr/>
        </p:nvSpPr>
        <p:spPr>
          <a:xfrm>
            <a:off x="246508" y="2465605"/>
            <a:ext cx="549023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A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Request to Begin or Change Saturday Meal Service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US" sz="20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form must be completed before the start of any Saturday program on site. 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99D3DA-7CD4-E46A-BB90-1E011B2A8899}"/>
              </a:ext>
            </a:extLst>
          </p:cNvPr>
          <p:cNvSpPr/>
          <p:nvPr/>
        </p:nvSpPr>
        <p:spPr>
          <a:xfrm>
            <a:off x="1629784" y="3217092"/>
            <a:ext cx="3838347" cy="389850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marR="0" lvl="0" indent="-274320" algn="l" defTabSz="4572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  <a:p>
            <a:pPr marL="342900" marR="0" lvl="0" indent="-274320" algn="l" defTabSz="4572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900" dirty="0">
                <a:latin typeface="Century Gothic" panose="020B0502020202020204" pitchFamily="34" charset="0"/>
              </a:rPr>
              <a:t>Must be submitted 4-6 weeks before program start date.</a:t>
            </a:r>
          </a:p>
          <a:p>
            <a:pPr marL="342900" marR="0" lvl="0" indent="-274320" algn="l" defTabSz="4572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Once completed by the program administrator, form must be signed by the Area Food Services Supervisor for approval.</a:t>
            </a:r>
            <a:endParaRPr lang="en-US" sz="1900" dirty="0">
              <a:latin typeface="Century Gothic" panose="020B0502020202020204" pitchFamily="34" charset="0"/>
            </a:endParaRPr>
          </a:p>
          <a:p>
            <a:pPr marL="342900" indent="-274320">
              <a:spcBef>
                <a:spcPts val="600"/>
              </a:spcBef>
              <a:spcAft>
                <a:spcPts val="400"/>
              </a:spcAft>
              <a:buFont typeface="Wingdings" panose="05000000000000000000" pitchFamily="2" charset="2"/>
              <a:buChar char="Ø"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  <a:p>
            <a:pPr marL="342900" marR="0" lvl="0" indent="-274320" algn="l" defTabSz="457200" rtl="0" eaLnBrk="1" fontAlgn="auto" latinLnBrk="0" hangingPunct="1">
              <a:spcBef>
                <a:spcPts val="600"/>
              </a:spcBef>
              <a:spcAft>
                <a:spcPts val="4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19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124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ree Abstract Colorful Blob Shapes Element Design. 14273519 PNG with Transparent Background">
            <a:extLst>
              <a:ext uri="{FF2B5EF4-FFF2-40B4-BE49-F238E27FC236}">
                <a16:creationId xmlns:a16="http://schemas.microsoft.com/office/drawing/2014/main" id="{9B11C7EC-6183-DECD-6FE5-E86734C84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40683">
            <a:off x="8641843" y="-3429002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E8EBA86-4D89-2634-2F6F-78BD892E3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157" y="-844729"/>
            <a:ext cx="12070843" cy="26660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dirty="0">
                <a:solidFill>
                  <a:schemeClr val="tx1">
                    <a:lumMod val="95000"/>
                  </a:schemeClr>
                </a:solidFill>
              </a:rPr>
              <a:t>TYPES OF SATURDAY PROGRAMS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EECB8E-C7DC-86F0-2F4E-1407DF1CF8AC}"/>
              </a:ext>
            </a:extLst>
          </p:cNvPr>
          <p:cNvSpPr txBox="1"/>
          <p:nvPr/>
        </p:nvSpPr>
        <p:spPr>
          <a:xfrm>
            <a:off x="1491995" y="1023378"/>
            <a:ext cx="9329165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800" dirty="0">
                <a:latin typeface="Century Gothic" panose="020B0502020202020204" pitchFamily="34" charset="0"/>
              </a:rPr>
              <a:t>Saturday Meal Service can be classified into </a:t>
            </a:r>
            <a:r>
              <a:rPr lang="en-US" dirty="0">
                <a:latin typeface="Century Gothic" panose="020B0502020202020204" pitchFamily="34" charset="0"/>
              </a:rPr>
              <a:t>two</a:t>
            </a:r>
            <a:r>
              <a:rPr lang="en-US" sz="1800" dirty="0">
                <a:latin typeface="Century Gothic" panose="020B0502020202020204" pitchFamily="34" charset="0"/>
              </a:rPr>
              <a:t> different programs on campus 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5D9B01B-997E-3918-58DF-7AE0792AEEF5}"/>
              </a:ext>
            </a:extLst>
          </p:cNvPr>
          <p:cNvSpPr/>
          <p:nvPr/>
        </p:nvSpPr>
        <p:spPr>
          <a:xfrm>
            <a:off x="5805005" y="1978925"/>
            <a:ext cx="4164549" cy="2004431"/>
          </a:xfrm>
          <a:custGeom>
            <a:avLst/>
            <a:gdLst>
              <a:gd name="connsiteX0" fmla="*/ 0 w 4164549"/>
              <a:gd name="connsiteY0" fmla="*/ 250554 h 2004431"/>
              <a:gd name="connsiteX1" fmla="*/ 3162334 w 4164549"/>
              <a:gd name="connsiteY1" fmla="*/ 250554 h 2004431"/>
              <a:gd name="connsiteX2" fmla="*/ 3162334 w 4164549"/>
              <a:gd name="connsiteY2" fmla="*/ 0 h 2004431"/>
              <a:gd name="connsiteX3" fmla="*/ 4164549 w 4164549"/>
              <a:gd name="connsiteY3" fmla="*/ 1002216 h 2004431"/>
              <a:gd name="connsiteX4" fmla="*/ 3162334 w 4164549"/>
              <a:gd name="connsiteY4" fmla="*/ 2004431 h 2004431"/>
              <a:gd name="connsiteX5" fmla="*/ 3162334 w 4164549"/>
              <a:gd name="connsiteY5" fmla="*/ 1753877 h 2004431"/>
              <a:gd name="connsiteX6" fmla="*/ 0 w 4164549"/>
              <a:gd name="connsiteY6" fmla="*/ 1753877 h 2004431"/>
              <a:gd name="connsiteX7" fmla="*/ 0 w 4164549"/>
              <a:gd name="connsiteY7" fmla="*/ 250554 h 2004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64549" h="2004431">
                <a:moveTo>
                  <a:pt x="0" y="250554"/>
                </a:moveTo>
                <a:lnTo>
                  <a:pt x="3162334" y="250554"/>
                </a:lnTo>
                <a:lnTo>
                  <a:pt x="3162334" y="0"/>
                </a:lnTo>
                <a:lnTo>
                  <a:pt x="4164549" y="1002216"/>
                </a:lnTo>
                <a:lnTo>
                  <a:pt x="3162334" y="2004431"/>
                </a:lnTo>
                <a:lnTo>
                  <a:pt x="3162334" y="1753877"/>
                </a:lnTo>
                <a:lnTo>
                  <a:pt x="0" y="1753877"/>
                </a:lnTo>
                <a:lnTo>
                  <a:pt x="0" y="250554"/>
                </a:lnTo>
                <a:close/>
              </a:path>
            </a:pathLst>
          </a:custGeom>
          <a:scene3d>
            <a:camera prst="orthographicFront"/>
            <a:lightRig rig="chilly" dir="t"/>
          </a:scene3d>
          <a:sp3d z="-12700" extrusionH="1700" prstMaterial="dkEdge">
            <a:bevelT w="25400" h="6350" prst="softRound"/>
            <a:bevelB w="0" h="0" prst="convex"/>
          </a:sp3d>
        </p:spPr>
        <p:style>
          <a:ln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875" tIns="266429" rIns="767537" bIns="266429" numCol="1" spcCol="1270" anchor="t" anchorCtr="0">
            <a:noAutofit/>
          </a:bodyPr>
          <a:lstStyle/>
          <a:p>
            <a:pPr marL="228600" lvl="1" indent="-228600" algn="l" defTabSz="11112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500" kern="12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Expanded Learning Opportunity Program (ELOP)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F702429-03F6-8E00-A6BC-971C87DC6E41}"/>
              </a:ext>
            </a:extLst>
          </p:cNvPr>
          <p:cNvSpPr/>
          <p:nvPr/>
        </p:nvSpPr>
        <p:spPr>
          <a:xfrm>
            <a:off x="3028639" y="1978925"/>
            <a:ext cx="2776366" cy="2004431"/>
          </a:xfrm>
          <a:custGeom>
            <a:avLst/>
            <a:gdLst>
              <a:gd name="connsiteX0" fmla="*/ 0 w 2776366"/>
              <a:gd name="connsiteY0" fmla="*/ 334079 h 2004431"/>
              <a:gd name="connsiteX1" fmla="*/ 334079 w 2776366"/>
              <a:gd name="connsiteY1" fmla="*/ 0 h 2004431"/>
              <a:gd name="connsiteX2" fmla="*/ 2442287 w 2776366"/>
              <a:gd name="connsiteY2" fmla="*/ 0 h 2004431"/>
              <a:gd name="connsiteX3" fmla="*/ 2776366 w 2776366"/>
              <a:gd name="connsiteY3" fmla="*/ 334079 h 2004431"/>
              <a:gd name="connsiteX4" fmla="*/ 2776366 w 2776366"/>
              <a:gd name="connsiteY4" fmla="*/ 1670352 h 2004431"/>
              <a:gd name="connsiteX5" fmla="*/ 2442287 w 2776366"/>
              <a:gd name="connsiteY5" fmla="*/ 2004431 h 2004431"/>
              <a:gd name="connsiteX6" fmla="*/ 334079 w 2776366"/>
              <a:gd name="connsiteY6" fmla="*/ 2004431 h 2004431"/>
              <a:gd name="connsiteX7" fmla="*/ 0 w 2776366"/>
              <a:gd name="connsiteY7" fmla="*/ 1670352 h 2004431"/>
              <a:gd name="connsiteX8" fmla="*/ 0 w 2776366"/>
              <a:gd name="connsiteY8" fmla="*/ 334079 h 2004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76366" h="2004431">
                <a:moveTo>
                  <a:pt x="0" y="334079"/>
                </a:moveTo>
                <a:cubicBezTo>
                  <a:pt x="0" y="149572"/>
                  <a:pt x="149572" y="0"/>
                  <a:pt x="334079" y="0"/>
                </a:cubicBezTo>
                <a:lnTo>
                  <a:pt x="2442287" y="0"/>
                </a:lnTo>
                <a:cubicBezTo>
                  <a:pt x="2626794" y="0"/>
                  <a:pt x="2776366" y="149572"/>
                  <a:pt x="2776366" y="334079"/>
                </a:cubicBezTo>
                <a:lnTo>
                  <a:pt x="2776366" y="1670352"/>
                </a:lnTo>
                <a:cubicBezTo>
                  <a:pt x="2776366" y="1854859"/>
                  <a:pt x="2626794" y="2004431"/>
                  <a:pt x="2442287" y="2004431"/>
                </a:cubicBezTo>
                <a:lnTo>
                  <a:pt x="334079" y="2004431"/>
                </a:lnTo>
                <a:cubicBezTo>
                  <a:pt x="149572" y="2004431"/>
                  <a:pt x="0" y="1854859"/>
                  <a:pt x="0" y="1670352"/>
                </a:cubicBezTo>
                <a:lnTo>
                  <a:pt x="0" y="334079"/>
                </a:lnTo>
                <a:close/>
              </a:path>
            </a:pathLst>
          </a:custGeom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95968" tIns="196908" rIns="295968" bIns="196908" numCol="1" spcCol="1270" anchor="ctr" anchorCtr="0">
            <a:noAutofit/>
          </a:bodyPr>
          <a:lstStyle/>
          <a:p>
            <a:pPr marL="0" lvl="0" indent="0" algn="ctr" defTabSz="2311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5200" kern="1200" dirty="0">
                <a:latin typeface="+mj-lt"/>
              </a:rPr>
              <a:t>CACFP </a:t>
            </a:r>
          </a:p>
          <a:p>
            <a:pPr marL="0" lvl="0" indent="0" algn="ctr" defTabSz="2311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>
                <a:latin typeface="+mj-lt"/>
              </a:rPr>
              <a:t>(Supper Only)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2612F81-809D-70DE-01EF-9E48083B6851}"/>
              </a:ext>
            </a:extLst>
          </p:cNvPr>
          <p:cNvSpPr/>
          <p:nvPr/>
        </p:nvSpPr>
        <p:spPr>
          <a:xfrm>
            <a:off x="5805005" y="4184827"/>
            <a:ext cx="4164549" cy="2004431"/>
          </a:xfrm>
          <a:custGeom>
            <a:avLst/>
            <a:gdLst>
              <a:gd name="connsiteX0" fmla="*/ 0 w 4164549"/>
              <a:gd name="connsiteY0" fmla="*/ 250554 h 2004431"/>
              <a:gd name="connsiteX1" fmla="*/ 3162334 w 4164549"/>
              <a:gd name="connsiteY1" fmla="*/ 250554 h 2004431"/>
              <a:gd name="connsiteX2" fmla="*/ 3162334 w 4164549"/>
              <a:gd name="connsiteY2" fmla="*/ 0 h 2004431"/>
              <a:gd name="connsiteX3" fmla="*/ 4164549 w 4164549"/>
              <a:gd name="connsiteY3" fmla="*/ 1002216 h 2004431"/>
              <a:gd name="connsiteX4" fmla="*/ 3162334 w 4164549"/>
              <a:gd name="connsiteY4" fmla="*/ 2004431 h 2004431"/>
              <a:gd name="connsiteX5" fmla="*/ 3162334 w 4164549"/>
              <a:gd name="connsiteY5" fmla="*/ 1753877 h 2004431"/>
              <a:gd name="connsiteX6" fmla="*/ 0 w 4164549"/>
              <a:gd name="connsiteY6" fmla="*/ 1753877 h 2004431"/>
              <a:gd name="connsiteX7" fmla="*/ 0 w 4164549"/>
              <a:gd name="connsiteY7" fmla="*/ 250554 h 2004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64549" h="2004431">
                <a:moveTo>
                  <a:pt x="0" y="250554"/>
                </a:moveTo>
                <a:lnTo>
                  <a:pt x="3162334" y="250554"/>
                </a:lnTo>
                <a:lnTo>
                  <a:pt x="3162334" y="0"/>
                </a:lnTo>
                <a:lnTo>
                  <a:pt x="4164549" y="1002216"/>
                </a:lnTo>
                <a:lnTo>
                  <a:pt x="3162334" y="2004431"/>
                </a:lnTo>
                <a:lnTo>
                  <a:pt x="3162334" y="1753877"/>
                </a:lnTo>
                <a:lnTo>
                  <a:pt x="0" y="1753877"/>
                </a:lnTo>
                <a:lnTo>
                  <a:pt x="0" y="250554"/>
                </a:lnTo>
                <a:close/>
              </a:path>
            </a:pathLst>
          </a:custGeom>
          <a:scene3d>
            <a:camera prst="orthographicFront"/>
            <a:lightRig rig="chilly" dir="t"/>
          </a:scene3d>
          <a:sp3d z="-12700" extrusionH="1700" prstMaterial="dkEdge">
            <a:bevelT w="25400" h="6350" prst="softRound"/>
            <a:bevelB w="0" h="0" prst="convex"/>
          </a:sp3d>
        </p:spPr>
        <p:style>
          <a:ln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875" tIns="266429" rIns="767537" bIns="266429" numCol="1" spcCol="1270" anchor="ctr" anchorCtr="0">
            <a:noAutofit/>
          </a:bodyPr>
          <a:lstStyle/>
          <a:p>
            <a:pPr marL="228600" lvl="1" indent="-228600" algn="l" defTabSz="11112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500" kern="12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Instructional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F400A966-F4FC-47D1-2BE8-F4A93F2F8A21}"/>
              </a:ext>
            </a:extLst>
          </p:cNvPr>
          <p:cNvSpPr/>
          <p:nvPr/>
        </p:nvSpPr>
        <p:spPr>
          <a:xfrm>
            <a:off x="3028639" y="4184313"/>
            <a:ext cx="2776366" cy="2004431"/>
          </a:xfrm>
          <a:custGeom>
            <a:avLst/>
            <a:gdLst>
              <a:gd name="connsiteX0" fmla="*/ 0 w 2776366"/>
              <a:gd name="connsiteY0" fmla="*/ 334079 h 2004431"/>
              <a:gd name="connsiteX1" fmla="*/ 334079 w 2776366"/>
              <a:gd name="connsiteY1" fmla="*/ 0 h 2004431"/>
              <a:gd name="connsiteX2" fmla="*/ 2442287 w 2776366"/>
              <a:gd name="connsiteY2" fmla="*/ 0 h 2004431"/>
              <a:gd name="connsiteX3" fmla="*/ 2776366 w 2776366"/>
              <a:gd name="connsiteY3" fmla="*/ 334079 h 2004431"/>
              <a:gd name="connsiteX4" fmla="*/ 2776366 w 2776366"/>
              <a:gd name="connsiteY4" fmla="*/ 1670352 h 2004431"/>
              <a:gd name="connsiteX5" fmla="*/ 2442287 w 2776366"/>
              <a:gd name="connsiteY5" fmla="*/ 2004431 h 2004431"/>
              <a:gd name="connsiteX6" fmla="*/ 334079 w 2776366"/>
              <a:gd name="connsiteY6" fmla="*/ 2004431 h 2004431"/>
              <a:gd name="connsiteX7" fmla="*/ 0 w 2776366"/>
              <a:gd name="connsiteY7" fmla="*/ 1670352 h 2004431"/>
              <a:gd name="connsiteX8" fmla="*/ 0 w 2776366"/>
              <a:gd name="connsiteY8" fmla="*/ 334079 h 2004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76366" h="2004431">
                <a:moveTo>
                  <a:pt x="0" y="334079"/>
                </a:moveTo>
                <a:cubicBezTo>
                  <a:pt x="0" y="149572"/>
                  <a:pt x="149572" y="0"/>
                  <a:pt x="334079" y="0"/>
                </a:cubicBezTo>
                <a:lnTo>
                  <a:pt x="2442287" y="0"/>
                </a:lnTo>
                <a:cubicBezTo>
                  <a:pt x="2626794" y="0"/>
                  <a:pt x="2776366" y="149572"/>
                  <a:pt x="2776366" y="334079"/>
                </a:cubicBezTo>
                <a:lnTo>
                  <a:pt x="2776366" y="1670352"/>
                </a:lnTo>
                <a:cubicBezTo>
                  <a:pt x="2776366" y="1854859"/>
                  <a:pt x="2626794" y="2004431"/>
                  <a:pt x="2442287" y="2004431"/>
                </a:cubicBezTo>
                <a:lnTo>
                  <a:pt x="334079" y="2004431"/>
                </a:lnTo>
                <a:cubicBezTo>
                  <a:pt x="149572" y="2004431"/>
                  <a:pt x="0" y="1854859"/>
                  <a:pt x="0" y="1670352"/>
                </a:cubicBezTo>
                <a:lnTo>
                  <a:pt x="0" y="334079"/>
                </a:lnTo>
                <a:close/>
              </a:path>
            </a:pathLst>
          </a:custGeom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95968" tIns="196908" rIns="295968" bIns="196908" numCol="1" spcCol="1270" anchor="ctr" anchorCtr="0">
            <a:noAutofit/>
          </a:bodyPr>
          <a:lstStyle/>
          <a:p>
            <a:pPr marL="0" lvl="0" indent="0" algn="ctr" defTabSz="2311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5200" kern="1200" dirty="0">
                <a:latin typeface="+mj-lt"/>
              </a:rPr>
              <a:t>NSLP</a:t>
            </a:r>
          </a:p>
          <a:p>
            <a:pPr marL="0" lvl="0" indent="0" algn="ctr" defTabSz="2311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>
                <a:latin typeface="+mj-lt"/>
              </a:rPr>
              <a:t>(</a:t>
            </a:r>
            <a:r>
              <a:rPr lang="en-US" sz="2000" dirty="0">
                <a:latin typeface="+mj-lt"/>
              </a:rPr>
              <a:t>B</a:t>
            </a:r>
            <a:r>
              <a:rPr lang="en-US" sz="2000" kern="1200" dirty="0">
                <a:latin typeface="+mj-lt"/>
              </a:rPr>
              <a:t>reakfast and Lunch)</a:t>
            </a:r>
          </a:p>
        </p:txBody>
      </p:sp>
      <p:pic>
        <p:nvPicPr>
          <p:cNvPr id="1026" name="Picture 2" descr="Abstract Colorful Blob Shapes Element Design. 14273466 PNG">
            <a:extLst>
              <a:ext uri="{FF2B5EF4-FFF2-40B4-BE49-F238E27FC236}">
                <a16:creationId xmlns:a16="http://schemas.microsoft.com/office/drawing/2014/main" id="{5E984DCF-28AC-A465-58DE-0EEAD9A6C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370">
            <a:off x="-3829361" y="2538483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7648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bstract Colorful Blob Shapes Element Design. 14273466 PNG">
            <a:extLst>
              <a:ext uri="{FF2B5EF4-FFF2-40B4-BE49-F238E27FC236}">
                <a16:creationId xmlns:a16="http://schemas.microsoft.com/office/drawing/2014/main" id="{0EC51B5D-32D4-61EF-198B-73715E114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31841">
            <a:off x="3280916" y="-881746"/>
            <a:ext cx="9700520" cy="929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8B7191-4B41-8AD9-F0BF-F71B453DCE9D}"/>
              </a:ext>
            </a:extLst>
          </p:cNvPr>
          <p:cNvSpPr txBox="1"/>
          <p:nvPr/>
        </p:nvSpPr>
        <p:spPr>
          <a:xfrm>
            <a:off x="6269309" y="3093659"/>
            <a:ext cx="5334000" cy="38100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kumimoji="0" lang="en-US" sz="2400" u="none" strike="noStrike" cap="none" spc="0" normalizeH="0" baseline="0" noProof="0" dirty="0">
              <a:ln>
                <a:noFill/>
              </a:ln>
              <a:solidFill>
                <a:schemeClr val="tx1">
                  <a:alpha val="70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0" lang="en-US" sz="240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All Enrichment and </a:t>
            </a:r>
            <a:r>
              <a:rPr lang="en-US" sz="240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Expanded Learning Opportunities Programs (ELOP), will follow all supper guidelines. Please refer to the Supper 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Program</a:t>
            </a:r>
            <a:r>
              <a:rPr lang="en-US" sz="240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 training for additional information. </a:t>
            </a: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233182-BC7C-0CC0-9419-7894F8B21288}"/>
              </a:ext>
            </a:extLst>
          </p:cNvPr>
          <p:cNvSpPr txBox="1"/>
          <p:nvPr/>
        </p:nvSpPr>
        <p:spPr>
          <a:xfrm>
            <a:off x="762000" y="785335"/>
            <a:ext cx="533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+mj-lt"/>
              </a:rPr>
              <a:t>FOLLOW THE RIGHT GUIDELINES</a:t>
            </a:r>
          </a:p>
        </p:txBody>
      </p:sp>
      <p:pic>
        <p:nvPicPr>
          <p:cNvPr id="3" name="Picture 6" descr="Aesthetic Boho Blob Shape and Outline Flower 11382403 PNG">
            <a:extLst>
              <a:ext uri="{FF2B5EF4-FFF2-40B4-BE49-F238E27FC236}">
                <a16:creationId xmlns:a16="http://schemas.microsoft.com/office/drawing/2014/main" id="{1E31F246-FB91-B33F-5656-83463F2A5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4645">
            <a:off x="-1563755" y="3477855"/>
            <a:ext cx="5795607" cy="579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14F66A-EE3C-DEBC-AF0E-151D49116390}"/>
              </a:ext>
            </a:extLst>
          </p:cNvPr>
          <p:cNvSpPr txBox="1"/>
          <p:nvPr/>
        </p:nvSpPr>
        <p:spPr>
          <a:xfrm>
            <a:off x="5876925" y="911507"/>
            <a:ext cx="5334000" cy="2730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This training will cover all guidelines for Instructional Saturday Programs under NSLP receiving both breakfast and lunch meals. </a:t>
            </a:r>
          </a:p>
        </p:txBody>
      </p:sp>
    </p:spTree>
    <p:extLst>
      <p:ext uri="{BB962C8B-B14F-4D97-AF65-F5344CB8AC3E}">
        <p14:creationId xmlns:p14="http://schemas.microsoft.com/office/powerpoint/2010/main" val="30671006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Free Abstract Colorful Blob Shapes Element Design. 14273519 PNG with Transparent Background">
            <a:extLst>
              <a:ext uri="{FF2B5EF4-FFF2-40B4-BE49-F238E27FC236}">
                <a16:creationId xmlns:a16="http://schemas.microsoft.com/office/drawing/2014/main" id="{28DB359D-04E0-4A95-C287-92FEA187F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40683">
            <a:off x="9540712" y="-2456652"/>
            <a:ext cx="4913304" cy="4913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Abstract Colorful Blob Shapes Element Design. 14273466 PNG">
            <a:extLst>
              <a:ext uri="{FF2B5EF4-FFF2-40B4-BE49-F238E27FC236}">
                <a16:creationId xmlns:a16="http://schemas.microsoft.com/office/drawing/2014/main" id="{E804D680-96E4-4585-A128-962D2692D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5853">
            <a:off x="-672835" y="5078656"/>
            <a:ext cx="2877694" cy="287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495FB5-3663-3DA1-B2B4-21B3AF680EF2}"/>
              </a:ext>
            </a:extLst>
          </p:cNvPr>
          <p:cNvSpPr txBox="1">
            <a:spLocks/>
          </p:cNvSpPr>
          <p:nvPr/>
        </p:nvSpPr>
        <p:spPr>
          <a:xfrm>
            <a:off x="3050719" y="77404"/>
            <a:ext cx="12772651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/>
              <a:t>Mandatory Postings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90ED74-069A-6D2D-5052-AE33A0460406}"/>
              </a:ext>
            </a:extLst>
          </p:cNvPr>
          <p:cNvSpPr txBox="1"/>
          <p:nvPr/>
        </p:nvSpPr>
        <p:spPr>
          <a:xfrm>
            <a:off x="67703" y="1053792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entury Gothic" panose="020B0502020202020204" pitchFamily="34" charset="0"/>
              </a:rPr>
              <a:t>The following forms and posters must be posted in an area visible by the general public for NSLP Instructional Saturday Programs: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97E0BE6-5F2E-A100-DAF8-C9D30D407573}"/>
              </a:ext>
            </a:extLst>
          </p:cNvPr>
          <p:cNvGrpSpPr/>
          <p:nvPr/>
        </p:nvGrpSpPr>
        <p:grpSpPr>
          <a:xfrm>
            <a:off x="672850" y="2249406"/>
            <a:ext cx="3179760" cy="3800066"/>
            <a:chOff x="594747" y="2249406"/>
            <a:chExt cx="3179760" cy="380006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2D92EC42-BE96-A42D-6F40-27F19553ECFE}"/>
                </a:ext>
              </a:extLst>
            </p:cNvPr>
            <p:cNvSpPr/>
            <p:nvPr/>
          </p:nvSpPr>
          <p:spPr>
            <a:xfrm>
              <a:off x="594747" y="2249406"/>
              <a:ext cx="3179760" cy="3133852"/>
            </a:xfrm>
            <a:prstGeom prst="roundRect">
              <a:avLst>
                <a:gd name="adj" fmla="val 11917"/>
              </a:avLst>
            </a:pr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8100" t="-4892" r="-11866" b="-34268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345F8BF-A3D0-E82C-6CF6-5404FA24204A}"/>
                </a:ext>
              </a:extLst>
            </p:cNvPr>
            <p:cNvSpPr/>
            <p:nvPr/>
          </p:nvSpPr>
          <p:spPr>
            <a:xfrm>
              <a:off x="1843635" y="4278105"/>
              <a:ext cx="1771367" cy="1771367"/>
            </a:xfrm>
            <a:custGeom>
              <a:avLst/>
              <a:gdLst>
                <a:gd name="connsiteX0" fmla="*/ 0 w 1771367"/>
                <a:gd name="connsiteY0" fmla="*/ 177137 h 1771367"/>
                <a:gd name="connsiteX1" fmla="*/ 177137 w 1771367"/>
                <a:gd name="connsiteY1" fmla="*/ 0 h 1771367"/>
                <a:gd name="connsiteX2" fmla="*/ 1594230 w 1771367"/>
                <a:gd name="connsiteY2" fmla="*/ 0 h 1771367"/>
                <a:gd name="connsiteX3" fmla="*/ 1771367 w 1771367"/>
                <a:gd name="connsiteY3" fmla="*/ 177137 h 1771367"/>
                <a:gd name="connsiteX4" fmla="*/ 1771367 w 1771367"/>
                <a:gd name="connsiteY4" fmla="*/ 1594230 h 1771367"/>
                <a:gd name="connsiteX5" fmla="*/ 1594230 w 1771367"/>
                <a:gd name="connsiteY5" fmla="*/ 1771367 h 1771367"/>
                <a:gd name="connsiteX6" fmla="*/ 177137 w 1771367"/>
                <a:gd name="connsiteY6" fmla="*/ 1771367 h 1771367"/>
                <a:gd name="connsiteX7" fmla="*/ 0 w 1771367"/>
                <a:gd name="connsiteY7" fmla="*/ 1594230 h 1771367"/>
                <a:gd name="connsiteX8" fmla="*/ 0 w 1771367"/>
                <a:gd name="connsiteY8" fmla="*/ 177137 h 1771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71367" h="1771367">
                  <a:moveTo>
                    <a:pt x="0" y="177137"/>
                  </a:moveTo>
                  <a:cubicBezTo>
                    <a:pt x="0" y="79307"/>
                    <a:pt x="79307" y="0"/>
                    <a:pt x="177137" y="0"/>
                  </a:cubicBezTo>
                  <a:lnTo>
                    <a:pt x="1594230" y="0"/>
                  </a:lnTo>
                  <a:cubicBezTo>
                    <a:pt x="1692060" y="0"/>
                    <a:pt x="1771367" y="79307"/>
                    <a:pt x="1771367" y="177137"/>
                  </a:cubicBezTo>
                  <a:lnTo>
                    <a:pt x="1771367" y="1594230"/>
                  </a:lnTo>
                  <a:cubicBezTo>
                    <a:pt x="1771367" y="1692060"/>
                    <a:pt x="1692060" y="1771367"/>
                    <a:pt x="1594230" y="1771367"/>
                  </a:cubicBezTo>
                  <a:lnTo>
                    <a:pt x="177137" y="1771367"/>
                  </a:lnTo>
                  <a:cubicBezTo>
                    <a:pt x="79307" y="1771367"/>
                    <a:pt x="0" y="1692060"/>
                    <a:pt x="0" y="1594230"/>
                  </a:cubicBezTo>
                  <a:lnTo>
                    <a:pt x="0" y="177137"/>
                  </a:lnTo>
                  <a:close/>
                </a:path>
              </a:pathLst>
            </a:custGeom>
            <a:solidFill>
              <a:srgbClr val="A8793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3322" tIns="143322" rIns="143322" bIns="143322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>
                  <a:solidFill>
                    <a:schemeClr val="tx1"/>
                  </a:solidFill>
                  <a:latin typeface="+mj-lt"/>
                </a:rPr>
                <a:t>Current Health Inspection Report</a:t>
              </a:r>
            </a:p>
          </p:txBody>
        </p:sp>
      </p:grp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0F6A66B-DB59-DEE0-1004-58E7D157E144}"/>
              </a:ext>
            </a:extLst>
          </p:cNvPr>
          <p:cNvSpPr/>
          <p:nvPr/>
        </p:nvSpPr>
        <p:spPr>
          <a:xfrm rot="21554563">
            <a:off x="3957831" y="3817273"/>
            <a:ext cx="516799" cy="425634"/>
          </a:xfrm>
          <a:custGeom>
            <a:avLst/>
            <a:gdLst>
              <a:gd name="connsiteX0" fmla="*/ 0 w 240298"/>
              <a:gd name="connsiteY0" fmla="*/ 85127 h 425634"/>
              <a:gd name="connsiteX1" fmla="*/ 120149 w 240298"/>
              <a:gd name="connsiteY1" fmla="*/ 85127 h 425634"/>
              <a:gd name="connsiteX2" fmla="*/ 120149 w 240298"/>
              <a:gd name="connsiteY2" fmla="*/ 0 h 425634"/>
              <a:gd name="connsiteX3" fmla="*/ 240298 w 240298"/>
              <a:gd name="connsiteY3" fmla="*/ 212817 h 425634"/>
              <a:gd name="connsiteX4" fmla="*/ 120149 w 240298"/>
              <a:gd name="connsiteY4" fmla="*/ 425634 h 425634"/>
              <a:gd name="connsiteX5" fmla="*/ 120149 w 240298"/>
              <a:gd name="connsiteY5" fmla="*/ 340507 h 425634"/>
              <a:gd name="connsiteX6" fmla="*/ 0 w 240298"/>
              <a:gd name="connsiteY6" fmla="*/ 340507 h 425634"/>
              <a:gd name="connsiteX7" fmla="*/ 0 w 240298"/>
              <a:gd name="connsiteY7" fmla="*/ 85127 h 425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298" h="425634">
                <a:moveTo>
                  <a:pt x="0" y="85127"/>
                </a:moveTo>
                <a:lnTo>
                  <a:pt x="120149" y="85127"/>
                </a:lnTo>
                <a:lnTo>
                  <a:pt x="120149" y="0"/>
                </a:lnTo>
                <a:lnTo>
                  <a:pt x="240298" y="212817"/>
                </a:lnTo>
                <a:lnTo>
                  <a:pt x="120149" y="425634"/>
                </a:lnTo>
                <a:lnTo>
                  <a:pt x="120149" y="340507"/>
                </a:lnTo>
                <a:lnTo>
                  <a:pt x="0" y="340507"/>
                </a:lnTo>
                <a:lnTo>
                  <a:pt x="0" y="85127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1" tIns="85126" rIns="72089" bIns="85127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800" kern="120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A4E7127-4D1E-F10B-4ABE-6DB3D45E1DD8}"/>
              </a:ext>
            </a:extLst>
          </p:cNvPr>
          <p:cNvGrpSpPr/>
          <p:nvPr/>
        </p:nvGrpSpPr>
        <p:grpSpPr>
          <a:xfrm>
            <a:off x="4574857" y="2252105"/>
            <a:ext cx="3179761" cy="3746205"/>
            <a:chOff x="4574857" y="2252105"/>
            <a:chExt cx="3179761" cy="374620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8A961D33-DD9A-5C91-F389-F6BF825FAAE9}"/>
                </a:ext>
              </a:extLst>
            </p:cNvPr>
            <p:cNvSpPr/>
            <p:nvPr/>
          </p:nvSpPr>
          <p:spPr>
            <a:xfrm>
              <a:off x="4574857" y="2252105"/>
              <a:ext cx="3179761" cy="3133852"/>
            </a:xfrm>
            <a:prstGeom prst="roundRect">
              <a:avLst>
                <a:gd name="adj" fmla="val 10000"/>
              </a:avLst>
            </a:pr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178" t="-27656" r="-4445" b="-25169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CD88B02-0FB7-F290-3506-D5F9BD333964}"/>
                </a:ext>
              </a:extLst>
            </p:cNvPr>
            <p:cNvSpPr/>
            <p:nvPr/>
          </p:nvSpPr>
          <p:spPr>
            <a:xfrm>
              <a:off x="5714299" y="4226943"/>
              <a:ext cx="1771367" cy="1771367"/>
            </a:xfrm>
            <a:custGeom>
              <a:avLst/>
              <a:gdLst>
                <a:gd name="connsiteX0" fmla="*/ 0 w 1771367"/>
                <a:gd name="connsiteY0" fmla="*/ 177137 h 1771367"/>
                <a:gd name="connsiteX1" fmla="*/ 177137 w 1771367"/>
                <a:gd name="connsiteY1" fmla="*/ 0 h 1771367"/>
                <a:gd name="connsiteX2" fmla="*/ 1594230 w 1771367"/>
                <a:gd name="connsiteY2" fmla="*/ 0 h 1771367"/>
                <a:gd name="connsiteX3" fmla="*/ 1771367 w 1771367"/>
                <a:gd name="connsiteY3" fmla="*/ 177137 h 1771367"/>
                <a:gd name="connsiteX4" fmla="*/ 1771367 w 1771367"/>
                <a:gd name="connsiteY4" fmla="*/ 1594230 h 1771367"/>
                <a:gd name="connsiteX5" fmla="*/ 1594230 w 1771367"/>
                <a:gd name="connsiteY5" fmla="*/ 1771367 h 1771367"/>
                <a:gd name="connsiteX6" fmla="*/ 177137 w 1771367"/>
                <a:gd name="connsiteY6" fmla="*/ 1771367 h 1771367"/>
                <a:gd name="connsiteX7" fmla="*/ 0 w 1771367"/>
                <a:gd name="connsiteY7" fmla="*/ 1594230 h 1771367"/>
                <a:gd name="connsiteX8" fmla="*/ 0 w 1771367"/>
                <a:gd name="connsiteY8" fmla="*/ 177137 h 1771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71367" h="1771367">
                  <a:moveTo>
                    <a:pt x="0" y="177137"/>
                  </a:moveTo>
                  <a:cubicBezTo>
                    <a:pt x="0" y="79307"/>
                    <a:pt x="79307" y="0"/>
                    <a:pt x="177137" y="0"/>
                  </a:cubicBezTo>
                  <a:lnTo>
                    <a:pt x="1594230" y="0"/>
                  </a:lnTo>
                  <a:cubicBezTo>
                    <a:pt x="1692060" y="0"/>
                    <a:pt x="1771367" y="79307"/>
                    <a:pt x="1771367" y="177137"/>
                  </a:cubicBezTo>
                  <a:lnTo>
                    <a:pt x="1771367" y="1594230"/>
                  </a:lnTo>
                  <a:cubicBezTo>
                    <a:pt x="1771367" y="1692060"/>
                    <a:pt x="1692060" y="1771367"/>
                    <a:pt x="1594230" y="1771367"/>
                  </a:cubicBezTo>
                  <a:lnTo>
                    <a:pt x="177137" y="1771367"/>
                  </a:lnTo>
                  <a:cubicBezTo>
                    <a:pt x="79307" y="1771367"/>
                    <a:pt x="0" y="1692060"/>
                    <a:pt x="0" y="1594230"/>
                  </a:cubicBezTo>
                  <a:lnTo>
                    <a:pt x="0" y="177137"/>
                  </a:lnTo>
                  <a:close/>
                </a:path>
              </a:pathLst>
            </a:custGeom>
            <a:solidFill>
              <a:srgbClr val="A8793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3322" tIns="143322" rIns="143322" bIns="143322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>
                  <a:solidFill>
                    <a:schemeClr val="tx1"/>
                  </a:solidFill>
                  <a:latin typeface="+mj-lt"/>
                </a:rPr>
                <a:t>Current “And Justice For All”</a:t>
              </a:r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6DDF859F-B81D-BA14-4B83-5F1EBD2867F7}"/>
              </a:ext>
            </a:extLst>
          </p:cNvPr>
          <p:cNvSpPr/>
          <p:nvPr/>
        </p:nvSpPr>
        <p:spPr>
          <a:xfrm rot="21566349">
            <a:off x="7836635" y="3818501"/>
            <a:ext cx="445131" cy="425634"/>
          </a:xfrm>
          <a:custGeom>
            <a:avLst/>
            <a:gdLst>
              <a:gd name="connsiteX0" fmla="*/ 0 w 240423"/>
              <a:gd name="connsiteY0" fmla="*/ 85127 h 425634"/>
              <a:gd name="connsiteX1" fmla="*/ 120212 w 240423"/>
              <a:gd name="connsiteY1" fmla="*/ 85127 h 425634"/>
              <a:gd name="connsiteX2" fmla="*/ 120212 w 240423"/>
              <a:gd name="connsiteY2" fmla="*/ 0 h 425634"/>
              <a:gd name="connsiteX3" fmla="*/ 240423 w 240423"/>
              <a:gd name="connsiteY3" fmla="*/ 212817 h 425634"/>
              <a:gd name="connsiteX4" fmla="*/ 120212 w 240423"/>
              <a:gd name="connsiteY4" fmla="*/ 425634 h 425634"/>
              <a:gd name="connsiteX5" fmla="*/ 120212 w 240423"/>
              <a:gd name="connsiteY5" fmla="*/ 340507 h 425634"/>
              <a:gd name="connsiteX6" fmla="*/ 0 w 240423"/>
              <a:gd name="connsiteY6" fmla="*/ 340507 h 425634"/>
              <a:gd name="connsiteX7" fmla="*/ 0 w 240423"/>
              <a:gd name="connsiteY7" fmla="*/ 85127 h 425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423" h="425634">
                <a:moveTo>
                  <a:pt x="0" y="85127"/>
                </a:moveTo>
                <a:lnTo>
                  <a:pt x="120212" y="85127"/>
                </a:lnTo>
                <a:lnTo>
                  <a:pt x="120212" y="0"/>
                </a:lnTo>
                <a:lnTo>
                  <a:pt x="240423" y="212817"/>
                </a:lnTo>
                <a:lnTo>
                  <a:pt x="120212" y="425634"/>
                </a:lnTo>
                <a:lnTo>
                  <a:pt x="120212" y="340507"/>
                </a:lnTo>
                <a:lnTo>
                  <a:pt x="0" y="340507"/>
                </a:lnTo>
                <a:lnTo>
                  <a:pt x="0" y="85127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85126" rIns="72126" bIns="85127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800" kern="120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A68396D-C8D1-0319-876C-A4EE53F66410}"/>
              </a:ext>
            </a:extLst>
          </p:cNvPr>
          <p:cNvGrpSpPr/>
          <p:nvPr/>
        </p:nvGrpSpPr>
        <p:grpSpPr>
          <a:xfrm>
            <a:off x="8328151" y="2249406"/>
            <a:ext cx="3179760" cy="3708986"/>
            <a:chOff x="8328151" y="2249406"/>
            <a:chExt cx="3179760" cy="3708986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8B87982E-AD23-A343-4EC8-9B2132D73E27}"/>
                </a:ext>
              </a:extLst>
            </p:cNvPr>
            <p:cNvSpPr/>
            <p:nvPr/>
          </p:nvSpPr>
          <p:spPr>
            <a:xfrm>
              <a:off x="8328151" y="2249406"/>
              <a:ext cx="3179760" cy="3133852"/>
            </a:xfrm>
            <a:prstGeom prst="roundRect">
              <a:avLst>
                <a:gd name="adj" fmla="val 10000"/>
              </a:avLst>
            </a:pr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9000" r="-19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ACCD7B8-858F-EBDE-C094-8AC3BCDB17AA}"/>
                </a:ext>
              </a:extLst>
            </p:cNvPr>
            <p:cNvSpPr/>
            <p:nvPr/>
          </p:nvSpPr>
          <p:spPr>
            <a:xfrm>
              <a:off x="9437045" y="4187025"/>
              <a:ext cx="1771367" cy="1771367"/>
            </a:xfrm>
            <a:custGeom>
              <a:avLst/>
              <a:gdLst>
                <a:gd name="connsiteX0" fmla="*/ 0 w 1771367"/>
                <a:gd name="connsiteY0" fmla="*/ 177137 h 1771367"/>
                <a:gd name="connsiteX1" fmla="*/ 177137 w 1771367"/>
                <a:gd name="connsiteY1" fmla="*/ 0 h 1771367"/>
                <a:gd name="connsiteX2" fmla="*/ 1594230 w 1771367"/>
                <a:gd name="connsiteY2" fmla="*/ 0 h 1771367"/>
                <a:gd name="connsiteX3" fmla="*/ 1771367 w 1771367"/>
                <a:gd name="connsiteY3" fmla="*/ 177137 h 1771367"/>
                <a:gd name="connsiteX4" fmla="*/ 1771367 w 1771367"/>
                <a:gd name="connsiteY4" fmla="*/ 1594230 h 1771367"/>
                <a:gd name="connsiteX5" fmla="*/ 1594230 w 1771367"/>
                <a:gd name="connsiteY5" fmla="*/ 1771367 h 1771367"/>
                <a:gd name="connsiteX6" fmla="*/ 177137 w 1771367"/>
                <a:gd name="connsiteY6" fmla="*/ 1771367 h 1771367"/>
                <a:gd name="connsiteX7" fmla="*/ 0 w 1771367"/>
                <a:gd name="connsiteY7" fmla="*/ 1594230 h 1771367"/>
                <a:gd name="connsiteX8" fmla="*/ 0 w 1771367"/>
                <a:gd name="connsiteY8" fmla="*/ 177137 h 1771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71367" h="1771367">
                  <a:moveTo>
                    <a:pt x="0" y="177137"/>
                  </a:moveTo>
                  <a:cubicBezTo>
                    <a:pt x="0" y="79307"/>
                    <a:pt x="79307" y="0"/>
                    <a:pt x="177137" y="0"/>
                  </a:cubicBezTo>
                  <a:lnTo>
                    <a:pt x="1594230" y="0"/>
                  </a:lnTo>
                  <a:cubicBezTo>
                    <a:pt x="1692060" y="0"/>
                    <a:pt x="1771367" y="79307"/>
                    <a:pt x="1771367" y="177137"/>
                  </a:cubicBezTo>
                  <a:lnTo>
                    <a:pt x="1771367" y="1594230"/>
                  </a:lnTo>
                  <a:cubicBezTo>
                    <a:pt x="1771367" y="1692060"/>
                    <a:pt x="1692060" y="1771367"/>
                    <a:pt x="1594230" y="1771367"/>
                  </a:cubicBezTo>
                  <a:lnTo>
                    <a:pt x="177137" y="1771367"/>
                  </a:lnTo>
                  <a:cubicBezTo>
                    <a:pt x="79307" y="1771367"/>
                    <a:pt x="0" y="1692060"/>
                    <a:pt x="0" y="1594230"/>
                  </a:cubicBezTo>
                  <a:lnTo>
                    <a:pt x="0" y="177137"/>
                  </a:lnTo>
                  <a:close/>
                </a:path>
              </a:pathLst>
            </a:custGeom>
            <a:solidFill>
              <a:srgbClr val="A8793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3322" tIns="143322" rIns="143322" bIns="143322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>
                  <a:solidFill>
                    <a:schemeClr val="tx1"/>
                  </a:solidFill>
                  <a:latin typeface="+mj-lt"/>
                </a:rPr>
                <a:t>Saturday Service Menu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379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9">
            <a:extLst>
              <a:ext uri="{FF2B5EF4-FFF2-40B4-BE49-F238E27FC236}">
                <a16:creationId xmlns:a16="http://schemas.microsoft.com/office/drawing/2014/main" id="{5DDB3F1E-E0DF-F63F-5256-E65BE77284CF}"/>
              </a:ext>
            </a:extLst>
          </p:cNvPr>
          <p:cNvSpPr txBox="1">
            <a:spLocks/>
          </p:cNvSpPr>
          <p:nvPr/>
        </p:nvSpPr>
        <p:spPr>
          <a:xfrm>
            <a:off x="-80468" y="410758"/>
            <a:ext cx="5322603" cy="41471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cap="all" spc="1500" dirty="0">
                <a:ea typeface="Source Sans Pro SemiBold" panose="020B0603030403020204" pitchFamily="34" charset="0"/>
              </a:rPr>
              <a:t>Saturday Meal Service Required Forms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5546874-B698-9C24-3016-520CB654F0E9}"/>
              </a:ext>
            </a:extLst>
          </p:cNvPr>
          <p:cNvGrpSpPr/>
          <p:nvPr/>
        </p:nvGrpSpPr>
        <p:grpSpPr>
          <a:xfrm>
            <a:off x="4758779" y="289211"/>
            <a:ext cx="3438712" cy="3107691"/>
            <a:chOff x="4758779" y="289211"/>
            <a:chExt cx="3438712" cy="3107691"/>
          </a:xfrm>
          <a:effectLst/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B15FB2C-351B-3DDD-954F-F32E7C0B71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56" r="4" b="4"/>
            <a:stretch/>
          </p:blipFill>
          <p:spPr>
            <a:xfrm>
              <a:off x="4946323" y="531228"/>
              <a:ext cx="3251168" cy="252191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rgbClr val="E9A582"/>
              </a:solidFill>
            </a:ln>
            <a:effectLst/>
          </p:spPr>
        </p:pic>
        <p:sp>
          <p:nvSpPr>
            <p:cNvPr id="5" name="Flowchart: Connector 4">
              <a:extLst>
                <a:ext uri="{FF2B5EF4-FFF2-40B4-BE49-F238E27FC236}">
                  <a16:creationId xmlns:a16="http://schemas.microsoft.com/office/drawing/2014/main" id="{BCA24888-B98B-50E2-5073-C41D3703F407}"/>
                </a:ext>
              </a:extLst>
            </p:cNvPr>
            <p:cNvSpPr/>
            <p:nvPr/>
          </p:nvSpPr>
          <p:spPr>
            <a:xfrm>
              <a:off x="4758779" y="289211"/>
              <a:ext cx="483356" cy="477267"/>
            </a:xfrm>
            <a:prstGeom prst="flowChartConnector">
              <a:avLst/>
            </a:prstGeom>
            <a:solidFill>
              <a:srgbClr val="FFE6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6">
                      <a:lumMod val="50000"/>
                    </a:schemeClr>
                  </a:solidFill>
                </a:rPr>
                <a:t>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EC7763C-8406-BC56-9C6B-5561800C5039}"/>
                </a:ext>
              </a:extLst>
            </p:cNvPr>
            <p:cNvSpPr txBox="1"/>
            <p:nvPr/>
          </p:nvSpPr>
          <p:spPr>
            <a:xfrm>
              <a:off x="5472206" y="3027570"/>
              <a:ext cx="22878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entury Gothic" panose="020B0502020202020204" pitchFamily="34" charset="0"/>
                </a:rPr>
                <a:t>Production Record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E36EFD1-067B-7F13-75CC-03814BD6E06C}"/>
              </a:ext>
            </a:extLst>
          </p:cNvPr>
          <p:cNvGrpSpPr/>
          <p:nvPr/>
        </p:nvGrpSpPr>
        <p:grpSpPr>
          <a:xfrm>
            <a:off x="8269594" y="304349"/>
            <a:ext cx="3731595" cy="3099455"/>
            <a:chOff x="8269594" y="304349"/>
            <a:chExt cx="3731595" cy="309945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28DFEFB-7F49-37E9-8C87-45DA1BF38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6" r="2616"/>
            <a:stretch/>
          </p:blipFill>
          <p:spPr>
            <a:xfrm>
              <a:off x="8429326" y="536826"/>
              <a:ext cx="3251167" cy="251071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rgbClr val="E9A582"/>
              </a:solidFill>
            </a:ln>
            <a:effectLst/>
          </p:spPr>
        </p:pic>
        <p:sp>
          <p:nvSpPr>
            <p:cNvPr id="9" name="Flowchart: Connector 8">
              <a:extLst>
                <a:ext uri="{FF2B5EF4-FFF2-40B4-BE49-F238E27FC236}">
                  <a16:creationId xmlns:a16="http://schemas.microsoft.com/office/drawing/2014/main" id="{0ECD3010-317C-6DA2-358F-2437222770EF}"/>
                </a:ext>
              </a:extLst>
            </p:cNvPr>
            <p:cNvSpPr/>
            <p:nvPr/>
          </p:nvSpPr>
          <p:spPr>
            <a:xfrm>
              <a:off x="8269594" y="304349"/>
              <a:ext cx="483356" cy="477267"/>
            </a:xfrm>
            <a:prstGeom prst="flowChartConnector">
              <a:avLst/>
            </a:prstGeom>
            <a:solidFill>
              <a:srgbClr val="FFE6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6">
                      <a:lumMod val="50000"/>
                    </a:schemeClr>
                  </a:solidFill>
                </a:rPr>
                <a:t>2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FBC25E1-1BB8-210F-0113-53A11F3FAC95}"/>
                </a:ext>
              </a:extLst>
            </p:cNvPr>
            <p:cNvSpPr txBox="1"/>
            <p:nvPr/>
          </p:nvSpPr>
          <p:spPr>
            <a:xfrm>
              <a:off x="8685858" y="3034472"/>
              <a:ext cx="3315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entury Gothic" panose="020B0502020202020204" pitchFamily="34" charset="0"/>
                </a:rPr>
                <a:t>Daily Meal Transport Record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09C8BFD-6A7F-CF49-6DDA-3028DECC96CA}"/>
              </a:ext>
            </a:extLst>
          </p:cNvPr>
          <p:cNvGrpSpPr/>
          <p:nvPr/>
        </p:nvGrpSpPr>
        <p:grpSpPr>
          <a:xfrm>
            <a:off x="4731405" y="3345733"/>
            <a:ext cx="3477963" cy="3101509"/>
            <a:chOff x="4731405" y="3345733"/>
            <a:chExt cx="3477963" cy="310150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2FCB1CE-2C12-E7D0-7AB6-E5BF9848A6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" t="543" r="-42" b="40361"/>
            <a:stretch/>
          </p:blipFill>
          <p:spPr>
            <a:xfrm>
              <a:off x="4941284" y="3524092"/>
              <a:ext cx="3268084" cy="251919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rgbClr val="E9A582"/>
              </a:solidFill>
            </a:ln>
            <a:effectLst/>
          </p:spPr>
        </p:pic>
        <p:sp>
          <p:nvSpPr>
            <p:cNvPr id="13" name="Flowchart: Connector 12">
              <a:extLst>
                <a:ext uri="{FF2B5EF4-FFF2-40B4-BE49-F238E27FC236}">
                  <a16:creationId xmlns:a16="http://schemas.microsoft.com/office/drawing/2014/main" id="{692958B7-3013-FBDD-0C52-E32342740408}"/>
                </a:ext>
              </a:extLst>
            </p:cNvPr>
            <p:cNvSpPr/>
            <p:nvPr/>
          </p:nvSpPr>
          <p:spPr>
            <a:xfrm>
              <a:off x="4731405" y="3345733"/>
              <a:ext cx="483356" cy="477267"/>
            </a:xfrm>
            <a:prstGeom prst="flowChartConnector">
              <a:avLst/>
            </a:prstGeom>
            <a:solidFill>
              <a:srgbClr val="FFE6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6">
                      <a:lumMod val="50000"/>
                    </a:schemeClr>
                  </a:solidFill>
                </a:rPr>
                <a:t>3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59CD064-ECED-D3E8-996A-89F29FDF0A00}"/>
                </a:ext>
              </a:extLst>
            </p:cNvPr>
            <p:cNvSpPr txBox="1"/>
            <p:nvPr/>
          </p:nvSpPr>
          <p:spPr>
            <a:xfrm>
              <a:off x="4924780" y="6077910"/>
              <a:ext cx="31502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entury Gothic" panose="020B0502020202020204" pitchFamily="34" charset="0"/>
                </a:rPr>
                <a:t>Saturday Meal Count form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CF8795F-2101-CA98-AFD9-858BC3156E06}"/>
              </a:ext>
            </a:extLst>
          </p:cNvPr>
          <p:cNvGrpSpPr/>
          <p:nvPr/>
        </p:nvGrpSpPr>
        <p:grpSpPr>
          <a:xfrm>
            <a:off x="8274754" y="3388168"/>
            <a:ext cx="3795603" cy="3059074"/>
            <a:chOff x="8556129" y="1906381"/>
            <a:chExt cx="3795603" cy="305907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FB32434-57DB-131E-B033-38F99D620D46}"/>
                </a:ext>
              </a:extLst>
            </p:cNvPr>
            <p:cNvSpPr txBox="1"/>
            <p:nvPr/>
          </p:nvSpPr>
          <p:spPr>
            <a:xfrm>
              <a:off x="8593972" y="4596123"/>
              <a:ext cx="37577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entury Gothic" panose="020B0502020202020204" pitchFamily="34" charset="0"/>
                </a:rPr>
                <a:t>Saturday Meal Service Checklist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AE8C762-3CCA-2150-886C-D24DA47504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1" t="421" r="151" b="39997"/>
            <a:stretch/>
          </p:blipFill>
          <p:spPr>
            <a:xfrm>
              <a:off x="8705781" y="2060039"/>
              <a:ext cx="3251167" cy="251228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rgbClr val="E9A582"/>
              </a:solidFill>
            </a:ln>
            <a:effectLst/>
          </p:spPr>
        </p:pic>
        <p:sp>
          <p:nvSpPr>
            <p:cNvPr id="18" name="Flowchart: Connector 17">
              <a:extLst>
                <a:ext uri="{FF2B5EF4-FFF2-40B4-BE49-F238E27FC236}">
                  <a16:creationId xmlns:a16="http://schemas.microsoft.com/office/drawing/2014/main" id="{98F3E293-DFDD-2F8D-9AA8-454E724D3394}"/>
                </a:ext>
              </a:extLst>
            </p:cNvPr>
            <p:cNvSpPr/>
            <p:nvPr/>
          </p:nvSpPr>
          <p:spPr>
            <a:xfrm>
              <a:off x="8556129" y="1906381"/>
              <a:ext cx="483356" cy="477267"/>
            </a:xfrm>
            <a:prstGeom prst="flowChartConnector">
              <a:avLst/>
            </a:prstGeom>
            <a:solidFill>
              <a:srgbClr val="FFE6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6">
                      <a:lumMod val="50000"/>
                    </a:schemeClr>
                  </a:solidFill>
                </a:rPr>
                <a:t>4</a:t>
              </a:r>
            </a:p>
          </p:txBody>
        </p:sp>
      </p:grpSp>
      <p:pic>
        <p:nvPicPr>
          <p:cNvPr id="4100" name="Picture 4" descr="Programs | Eidos Global">
            <a:extLst>
              <a:ext uri="{FF2B5EF4-FFF2-40B4-BE49-F238E27FC236}">
                <a16:creationId xmlns:a16="http://schemas.microsoft.com/office/drawing/2014/main" id="{038F50EF-4EBD-7BEB-9EDD-D2BBA8ED3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95375">
            <a:off x="-1139752" y="205296"/>
            <a:ext cx="5753100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Aesthetic Boho Blob Shape and Outline Flower 11382403 PNG">
            <a:extLst>
              <a:ext uri="{FF2B5EF4-FFF2-40B4-BE49-F238E27FC236}">
                <a16:creationId xmlns:a16="http://schemas.microsoft.com/office/drawing/2014/main" id="{FEE22F78-C2C5-90FD-BF98-B9D6A86E4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8258" y="4137276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777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Abstract Colorful Blob Shapes Element Design. 14273466 PNG">
            <a:extLst>
              <a:ext uri="{FF2B5EF4-FFF2-40B4-BE49-F238E27FC236}">
                <a16:creationId xmlns:a16="http://schemas.microsoft.com/office/drawing/2014/main" id="{C3BF3A50-5DFB-A777-5483-BD4DF56C3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31841">
            <a:off x="4312533" y="-1088751"/>
            <a:ext cx="8921666" cy="854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927BF6D5-7C1C-B50C-2232-02A53624F3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" r="2196"/>
          <a:stretch/>
        </p:blipFill>
        <p:spPr>
          <a:xfrm>
            <a:off x="6823413" y="315363"/>
            <a:ext cx="4173123" cy="56608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3B9A281-989B-FEDA-2625-243588CA2CDB}"/>
              </a:ext>
            </a:extLst>
          </p:cNvPr>
          <p:cNvSpPr txBox="1">
            <a:spLocks/>
          </p:cNvSpPr>
          <p:nvPr/>
        </p:nvSpPr>
        <p:spPr>
          <a:xfrm>
            <a:off x="-169641" y="-822436"/>
            <a:ext cx="5804536" cy="35701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700" cap="all" spc="1500" dirty="0">
                <a:ea typeface="Source Sans Pro SemiBold" panose="020B0603030403020204" pitchFamily="34" charset="0"/>
              </a:rPr>
              <a:t>Saturday Meal Service Checklist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E842FB-A076-EA28-7DC7-BDBF069CE804}"/>
              </a:ext>
            </a:extLst>
          </p:cNvPr>
          <p:cNvSpPr txBox="1"/>
          <p:nvPr/>
        </p:nvSpPr>
        <p:spPr>
          <a:xfrm>
            <a:off x="233452" y="2739252"/>
            <a:ext cx="495242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entury Gothic" panose="020B0502020202020204" pitchFamily="34" charset="0"/>
              </a:rPr>
              <a:t>The Saturday Meal Service Checklist is used to ensure Saturday meals are served in compliance to CDE guidelines. </a:t>
            </a: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pPr marL="800100" lvl="1" indent="-27432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Check list must be completed within the first 4 weeks of the Saturday program by the Saturday program administration.</a:t>
            </a:r>
          </a:p>
        </p:txBody>
      </p:sp>
      <p:pic>
        <p:nvPicPr>
          <p:cNvPr id="6" name="Picture 2" descr="Boho Blobs PNGs for Free Download">
            <a:extLst>
              <a:ext uri="{FF2B5EF4-FFF2-40B4-BE49-F238E27FC236}">
                <a16:creationId xmlns:a16="http://schemas.microsoft.com/office/drawing/2014/main" id="{13D38707-9DA3-DD43-F682-3CC6F379A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00499" y="4509243"/>
            <a:ext cx="2536177" cy="2673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516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335278E1-DCE8-7C1F-0EE3-A06E277CF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4834" y="1731814"/>
            <a:ext cx="5758269" cy="41953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9" name="Picture 2" descr="Abstract Colorful Blob Shapes Element Design. 14273466 PNG">
            <a:extLst>
              <a:ext uri="{FF2B5EF4-FFF2-40B4-BE49-F238E27FC236}">
                <a16:creationId xmlns:a16="http://schemas.microsoft.com/office/drawing/2014/main" id="{5388E97D-6991-DEB6-2CD2-07A473FA6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58815">
            <a:off x="9422662" y="4193613"/>
            <a:ext cx="6406444" cy="6614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186C58A-DD80-7DB7-EEA5-C4CAE7295CAC}"/>
              </a:ext>
            </a:extLst>
          </p:cNvPr>
          <p:cNvSpPr/>
          <p:nvPr/>
        </p:nvSpPr>
        <p:spPr>
          <a:xfrm>
            <a:off x="628932" y="902170"/>
            <a:ext cx="11436379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2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Saturday transport record is used whenever</a:t>
            </a:r>
            <a:r>
              <a:rPr lang="en-US" sz="2000" dirty="0">
                <a:latin typeface="Century Gothic" panose="020B0502020202020204" pitchFamily="34" charset="0"/>
              </a:rPr>
              <a:t> food is being served outside of FSD hands. </a:t>
            </a:r>
          </a:p>
          <a:p>
            <a:pPr marL="0" marR="0" lvl="2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  <a:p>
            <a:pPr marL="342900" marR="0" lvl="2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DCE37C-40D5-863A-269C-58BBBFD7274B}"/>
              </a:ext>
            </a:extLst>
          </p:cNvPr>
          <p:cNvGrpSpPr/>
          <p:nvPr/>
        </p:nvGrpSpPr>
        <p:grpSpPr>
          <a:xfrm>
            <a:off x="1283319" y="2126984"/>
            <a:ext cx="9544460" cy="2419124"/>
            <a:chOff x="868529" y="2515850"/>
            <a:chExt cx="9544460" cy="241912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F755E2C-D9C2-368C-E751-D68B312A2A7D}"/>
                </a:ext>
              </a:extLst>
            </p:cNvPr>
            <p:cNvSpPr/>
            <p:nvPr/>
          </p:nvSpPr>
          <p:spPr>
            <a:xfrm>
              <a:off x="868529" y="2515850"/>
              <a:ext cx="2814279" cy="24191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2" algn="l" defTabSz="457200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>
                  <a:schemeClr val="tx1"/>
                </a:buClr>
                <a:buSzTx/>
                <a:tabLst/>
                <a:defRPr/>
              </a:pP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</a:rPr>
                <a:t>FSM will pre-fill the header with school name, location code, date,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</a:rPr>
                <a:t>ect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</a:rPr>
                <a:t>.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E0C4D45-567D-4D0C-14EE-328A33C4DB5A}"/>
                </a:ext>
              </a:extLst>
            </p:cNvPr>
            <p:cNvGrpSpPr/>
            <p:nvPr/>
          </p:nvGrpSpPr>
          <p:grpSpPr>
            <a:xfrm>
              <a:off x="3557135" y="2836791"/>
              <a:ext cx="6855854" cy="457910"/>
              <a:chOff x="3557135" y="2836791"/>
              <a:chExt cx="6855854" cy="457910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C698BF03-D1DA-FCF1-D0A7-9A1277A31C05}"/>
                  </a:ext>
                </a:extLst>
              </p:cNvPr>
              <p:cNvSpPr/>
              <p:nvPr/>
            </p:nvSpPr>
            <p:spPr>
              <a:xfrm>
                <a:off x="5014460" y="2836791"/>
                <a:ext cx="5398529" cy="457910"/>
              </a:xfrm>
              <a:prstGeom prst="roundRect">
                <a:avLst/>
              </a:prstGeom>
              <a:noFill/>
              <a:ln w="285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6B471A48-F3E8-95B5-97DF-A79E093F98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57135" y="3019318"/>
                <a:ext cx="1542813" cy="0"/>
              </a:xfrm>
              <a:prstGeom prst="straightConnector1">
                <a:avLst/>
              </a:prstGeom>
              <a:ln w="57150">
                <a:solidFill>
                  <a:schemeClr val="accent2">
                    <a:lumMod val="7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EF957FA-9DEE-25B9-D419-DDAC4FB59358}"/>
              </a:ext>
            </a:extLst>
          </p:cNvPr>
          <p:cNvGrpSpPr/>
          <p:nvPr/>
        </p:nvGrpSpPr>
        <p:grpSpPr>
          <a:xfrm>
            <a:off x="1073395" y="2077271"/>
            <a:ext cx="6716841" cy="2806922"/>
            <a:chOff x="4164014" y="-3007056"/>
            <a:chExt cx="6716841" cy="280692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F084D29-0943-0080-12D6-B5174562C241}"/>
                </a:ext>
              </a:extLst>
            </p:cNvPr>
            <p:cNvSpPr txBox="1"/>
            <p:nvPr/>
          </p:nvSpPr>
          <p:spPr>
            <a:xfrm>
              <a:off x="4164014" y="-3007056"/>
              <a:ext cx="3365905" cy="28069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2" algn="l" defTabSz="457200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>
                  <a:schemeClr val="tx1"/>
                </a:buClr>
                <a:buSzTx/>
                <a:tabLst/>
                <a:defRPr/>
              </a:pPr>
              <a:r>
                <a:rPr lang="en-US" sz="2800" dirty="0">
                  <a:latin typeface="Century Gothic" panose="020B0502020202020204" pitchFamily="34" charset="0"/>
                </a:rPr>
                <a:t>FSM will pre-fill components portion size, amount prepared and circle the meal service received.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70516AA-F6C0-092C-5DDF-113CA9ED5983}"/>
                </a:ext>
              </a:extLst>
            </p:cNvPr>
            <p:cNvSpPr/>
            <p:nvPr/>
          </p:nvSpPr>
          <p:spPr>
            <a:xfrm>
              <a:off x="8438669" y="-2180675"/>
              <a:ext cx="2442186" cy="1532950"/>
            </a:xfrm>
            <a:prstGeom prst="round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ctr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FA5F5828-A29F-E25A-7591-6EA9999C1DEB}"/>
                </a:ext>
              </a:extLst>
            </p:cNvPr>
            <p:cNvCxnSpPr>
              <a:cxnSpLocks/>
              <a:stCxn id="10" idx="3"/>
            </p:cNvCxnSpPr>
            <p:nvPr/>
          </p:nvCxnSpPr>
          <p:spPr>
            <a:xfrm flipV="1">
              <a:off x="7529919" y="-1622690"/>
              <a:ext cx="833992" cy="19095"/>
            </a:xfrm>
            <a:prstGeom prst="straightConnector1">
              <a:avLst/>
            </a:prstGeom>
            <a:ln w="5715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54D9705-0427-A654-F468-451F1A76B0E9}"/>
              </a:ext>
            </a:extLst>
          </p:cNvPr>
          <p:cNvGrpSpPr/>
          <p:nvPr/>
        </p:nvGrpSpPr>
        <p:grpSpPr>
          <a:xfrm>
            <a:off x="451927" y="2609656"/>
            <a:ext cx="7484289" cy="2555693"/>
            <a:chOff x="6943877" y="2122044"/>
            <a:chExt cx="7484289" cy="255569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9B30082-6044-ADF8-12A9-B5A99F311D26}"/>
                </a:ext>
              </a:extLst>
            </p:cNvPr>
            <p:cNvSpPr/>
            <p:nvPr/>
          </p:nvSpPr>
          <p:spPr>
            <a:xfrm>
              <a:off x="11941442" y="4322479"/>
              <a:ext cx="2486724" cy="355258"/>
            </a:xfrm>
            <a:prstGeom prst="round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ctr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CD1174EF-9F59-1BAC-5335-881C2523CD1F}"/>
                </a:ext>
              </a:extLst>
            </p:cNvPr>
            <p:cNvCxnSpPr>
              <a:cxnSpLocks/>
            </p:cNvCxnSpPr>
            <p:nvPr/>
          </p:nvCxnSpPr>
          <p:spPr>
            <a:xfrm>
              <a:off x="9825527" y="3953140"/>
              <a:ext cx="1980383" cy="556196"/>
            </a:xfrm>
            <a:prstGeom prst="straightConnector1">
              <a:avLst/>
            </a:prstGeom>
            <a:ln w="5715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E71505A-9993-5484-5F4D-338CBAC32E40}"/>
                </a:ext>
              </a:extLst>
            </p:cNvPr>
            <p:cNvSpPr/>
            <p:nvPr/>
          </p:nvSpPr>
          <p:spPr>
            <a:xfrm>
              <a:off x="6943877" y="2122044"/>
              <a:ext cx="3866082" cy="25053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2" algn="l" defTabSz="457200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>
                  <a:schemeClr val="tx1"/>
                </a:buClr>
                <a:buSzTx/>
                <a:tabLst/>
                <a:defRPr/>
              </a:pPr>
              <a:r>
                <a:rPr lang="en-US" sz="2800" dirty="0">
                  <a:latin typeface="Century Gothic" panose="020B0502020202020204" pitchFamily="34" charset="0"/>
                </a:rPr>
                <a:t>FSM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</a:rPr>
                <a:t> will sign once record is returned. Signifying all fields have been properly filled. </a:t>
              </a:r>
            </a:p>
            <a:p>
              <a:pPr marL="342900" marR="0" lvl="2" indent="-342900" algn="l" defTabSz="457200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9AA864F-2222-BE03-78F0-0F33EB03B260}"/>
              </a:ext>
            </a:extLst>
          </p:cNvPr>
          <p:cNvGrpSpPr/>
          <p:nvPr/>
        </p:nvGrpSpPr>
        <p:grpSpPr>
          <a:xfrm>
            <a:off x="121821" y="1894310"/>
            <a:ext cx="10705958" cy="3108543"/>
            <a:chOff x="-1459640" y="2493061"/>
            <a:chExt cx="10705958" cy="310854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F91AD60-03F9-7DD7-1EAE-EC46D49E322D}"/>
                </a:ext>
              </a:extLst>
            </p:cNvPr>
            <p:cNvSpPr txBox="1"/>
            <p:nvPr/>
          </p:nvSpPr>
          <p:spPr>
            <a:xfrm>
              <a:off x="-1459640" y="2493061"/>
              <a:ext cx="5106853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entury Gothic" panose="020B0502020202020204" pitchFamily="34" charset="0"/>
                </a:rPr>
                <a:t>Once received Saturday Program staff will then fill amount received, temp each item at the beginning and end of service. Document children served and the amount </a:t>
              </a:r>
              <a:r>
                <a:rPr lang="en-US" sz="2800" dirty="0" err="1">
                  <a:latin typeface="Century Gothic" panose="020B0502020202020204" pitchFamily="34" charset="0"/>
                </a:rPr>
                <a:t>leftoever</a:t>
              </a:r>
              <a:r>
                <a:rPr lang="en-US" sz="2800" dirty="0">
                  <a:latin typeface="Century Gothic" panose="020B0502020202020204" pitchFamily="34" charset="0"/>
                </a:rPr>
                <a:t>.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18FEC1D7-4EEA-FBE6-A3A1-EEE2AE0AA7B5}"/>
                </a:ext>
              </a:extLst>
            </p:cNvPr>
            <p:cNvCxnSpPr>
              <a:cxnSpLocks/>
            </p:cNvCxnSpPr>
            <p:nvPr/>
          </p:nvCxnSpPr>
          <p:spPr>
            <a:xfrm>
              <a:off x="2925737" y="3870183"/>
              <a:ext cx="3116537" cy="30314"/>
            </a:xfrm>
            <a:prstGeom prst="straightConnector1">
              <a:avLst/>
            </a:prstGeom>
            <a:ln w="5715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C3403342-EDCB-BDB2-83C5-8FA117C2E2FB}"/>
                </a:ext>
              </a:extLst>
            </p:cNvPr>
            <p:cNvSpPr/>
            <p:nvPr/>
          </p:nvSpPr>
          <p:spPr>
            <a:xfrm>
              <a:off x="6251015" y="3502404"/>
              <a:ext cx="2995303" cy="1532950"/>
            </a:xfrm>
            <a:prstGeom prst="round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4EFB689-ADFD-35F2-D2CE-9D9D281219CC}"/>
              </a:ext>
            </a:extLst>
          </p:cNvPr>
          <p:cNvGrpSpPr/>
          <p:nvPr/>
        </p:nvGrpSpPr>
        <p:grpSpPr>
          <a:xfrm>
            <a:off x="374707" y="2240784"/>
            <a:ext cx="10495955" cy="3108543"/>
            <a:chOff x="1202304" y="2680966"/>
            <a:chExt cx="9527338" cy="3108543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2CAEC07-C024-E863-9504-FC7B0A377803}"/>
                </a:ext>
              </a:extLst>
            </p:cNvPr>
            <p:cNvSpPr txBox="1"/>
            <p:nvPr/>
          </p:nvSpPr>
          <p:spPr>
            <a:xfrm>
              <a:off x="1202304" y="2680966"/>
              <a:ext cx="3170979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entury Gothic" panose="020B0502020202020204" pitchFamily="34" charset="0"/>
                </a:rPr>
                <a:t>Before returning </a:t>
              </a:r>
              <a:r>
                <a:rPr lang="en-US" sz="2800" i="1" dirty="0">
                  <a:latin typeface="Century Gothic" panose="020B0502020202020204" pitchFamily="34" charset="0"/>
                </a:rPr>
                <a:t>Daily Transport Record</a:t>
              </a:r>
              <a:r>
                <a:rPr lang="en-US" sz="2800" dirty="0">
                  <a:latin typeface="Century Gothic" panose="020B0502020202020204" pitchFamily="34" charset="0"/>
                </a:rPr>
                <a:t>, Saturday program staff will sign. Verifying all information is true and correct.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A1A3D4D2-768D-E3F4-9941-A0F691178233}"/>
                </a:ext>
              </a:extLst>
            </p:cNvPr>
            <p:cNvCxnSpPr>
              <a:cxnSpLocks/>
            </p:cNvCxnSpPr>
            <p:nvPr/>
          </p:nvCxnSpPr>
          <p:spPr>
            <a:xfrm>
              <a:off x="4026071" y="4281114"/>
              <a:ext cx="4084955" cy="1051262"/>
            </a:xfrm>
            <a:prstGeom prst="straightConnector1">
              <a:avLst/>
            </a:prstGeom>
            <a:ln w="5715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BDE79132-67DB-80B4-9270-22BC4ACF701E}"/>
                </a:ext>
              </a:extLst>
            </p:cNvPr>
            <p:cNvSpPr/>
            <p:nvPr/>
          </p:nvSpPr>
          <p:spPr>
            <a:xfrm>
              <a:off x="8258868" y="5211191"/>
              <a:ext cx="2470774" cy="355257"/>
            </a:xfrm>
            <a:prstGeom prst="round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5" name="Title 3">
            <a:extLst>
              <a:ext uri="{FF2B5EF4-FFF2-40B4-BE49-F238E27FC236}">
                <a16:creationId xmlns:a16="http://schemas.microsoft.com/office/drawing/2014/main" id="{1228A921-48DB-0F8B-BDB8-6C6970BBC717}"/>
              </a:ext>
            </a:extLst>
          </p:cNvPr>
          <p:cNvSpPr txBox="1">
            <a:spLocks/>
          </p:cNvSpPr>
          <p:nvPr/>
        </p:nvSpPr>
        <p:spPr>
          <a:xfrm>
            <a:off x="979445" y="30909"/>
            <a:ext cx="1153452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SATURDAY DAILY TRANSPORT RECORD</a:t>
            </a:r>
          </a:p>
        </p:txBody>
      </p:sp>
      <p:pic>
        <p:nvPicPr>
          <p:cNvPr id="36" name="Picture 6" descr="Aesthetic Boho Blob Shape and Outline Flower 11382403 PNG">
            <a:extLst>
              <a:ext uri="{FF2B5EF4-FFF2-40B4-BE49-F238E27FC236}">
                <a16:creationId xmlns:a16="http://schemas.microsoft.com/office/drawing/2014/main" id="{474DE02C-522E-C4CA-AB31-2915076A0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4645">
            <a:off x="-1560287" y="4873989"/>
            <a:ext cx="5795607" cy="579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Programs | Eidos Global">
            <a:extLst>
              <a:ext uri="{FF2B5EF4-FFF2-40B4-BE49-F238E27FC236}">
                <a16:creationId xmlns:a16="http://schemas.microsoft.com/office/drawing/2014/main" id="{63765D2B-27CA-0846-87C7-09596C6B5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0147">
            <a:off x="8478712" y="-645295"/>
            <a:ext cx="4698135" cy="157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3EFAA67C-404F-009F-F6CA-DA401085B915}"/>
              </a:ext>
            </a:extLst>
          </p:cNvPr>
          <p:cNvGrpSpPr/>
          <p:nvPr/>
        </p:nvGrpSpPr>
        <p:grpSpPr>
          <a:xfrm>
            <a:off x="710671" y="1820261"/>
            <a:ext cx="10117108" cy="2780844"/>
            <a:chOff x="1279200" y="3577584"/>
            <a:chExt cx="10117108" cy="2780844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E2ACF628-19E1-AC3D-6999-4B89FA8CFE68}"/>
                </a:ext>
              </a:extLst>
            </p:cNvPr>
            <p:cNvSpPr/>
            <p:nvPr/>
          </p:nvSpPr>
          <p:spPr>
            <a:xfrm>
              <a:off x="5997779" y="6203259"/>
              <a:ext cx="5398529" cy="155169"/>
            </a:xfrm>
            <a:prstGeom prst="round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6389C451-1897-4FF3-CA6E-9A7DC98EA978}"/>
                </a:ext>
              </a:extLst>
            </p:cNvPr>
            <p:cNvCxnSpPr>
              <a:cxnSpLocks/>
            </p:cNvCxnSpPr>
            <p:nvPr/>
          </p:nvCxnSpPr>
          <p:spPr>
            <a:xfrm>
              <a:off x="4540454" y="5453023"/>
              <a:ext cx="1542813" cy="740902"/>
            </a:xfrm>
            <a:prstGeom prst="straightConnector1">
              <a:avLst/>
            </a:prstGeom>
            <a:ln w="381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215635E-1DB0-5752-8196-E7D49B2C4FCF}"/>
                </a:ext>
              </a:extLst>
            </p:cNvPr>
            <p:cNvSpPr txBox="1"/>
            <p:nvPr/>
          </p:nvSpPr>
          <p:spPr>
            <a:xfrm>
              <a:off x="1279200" y="3577584"/>
              <a:ext cx="3662798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entury Gothic" panose="020B0502020202020204" pitchFamily="34" charset="0"/>
                </a:rPr>
                <a:t>Once service has completed Saturday Program staff will record the total attendance and total children served reimbursable meals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789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PebbleVTI">
  <a:themeElements>
    <a:clrScheme name="Blush 3">
      <a:dk1>
        <a:sysClr val="windowText" lastClr="000000"/>
      </a:dk1>
      <a:lt1>
        <a:sysClr val="window" lastClr="FFFFFF"/>
      </a:lt1>
      <a:dk2>
        <a:srgbClr val="B15E4E"/>
      </a:dk2>
      <a:lt2>
        <a:srgbClr val="FFFFFF"/>
      </a:lt2>
      <a:accent1>
        <a:srgbClr val="C5B096"/>
      </a:accent1>
      <a:accent2>
        <a:srgbClr val="ECA855"/>
      </a:accent2>
      <a:accent3>
        <a:srgbClr val="9BBFB0"/>
      </a:accent3>
      <a:accent4>
        <a:srgbClr val="A9AEA7"/>
      </a:accent4>
      <a:accent5>
        <a:srgbClr val="6A787C"/>
      </a:accent5>
      <a:accent6>
        <a:srgbClr val="3B4345"/>
      </a:accent6>
      <a:hlink>
        <a:srgbClr val="ECA855"/>
      </a:hlink>
      <a:folHlink>
        <a:srgbClr val="6A392F"/>
      </a:folHlink>
    </a:clrScheme>
    <a:fontScheme name="Custom 4">
      <a:majorFont>
        <a:latin typeface="Sitka Subheading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bbleVTI" id="{8B4DB91D-6BB4-4BA3-973A-733D3AF2680E}" vid="{9A19CF0D-2077-4BF4-BAA5-86934C336D5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E02F034B8BF54BAE9AA0D60582A4B6" ma:contentTypeVersion="15" ma:contentTypeDescription="Create a new document." ma:contentTypeScope="" ma:versionID="eee16c4b0a70e0305c26db6321992320">
  <xsd:schema xmlns:xsd="http://www.w3.org/2001/XMLSchema" xmlns:xs="http://www.w3.org/2001/XMLSchema" xmlns:p="http://schemas.microsoft.com/office/2006/metadata/properties" xmlns:ns2="8bf10d84-95c4-446b-a6dc-317de1800774" xmlns:ns3="b523212d-ee6b-416a-b870-f85da76adb72" xmlns:ns4="a038a585-4f1b-4b82-9716-f9d38f63b763" targetNamespace="http://schemas.microsoft.com/office/2006/metadata/properties" ma:root="true" ma:fieldsID="1385811ed7e0e77f498314b8be9c91f1" ns2:_="" ns3:_="" ns4:_="">
    <xsd:import namespace="8bf10d84-95c4-446b-a6dc-317de1800774"/>
    <xsd:import namespace="b523212d-ee6b-416a-b870-f85da76adb72"/>
    <xsd:import namespace="a038a585-4f1b-4b82-9716-f9d38f63b76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4:SharedWithUsers" minOccurs="0"/>
                <xsd:element ref="ns4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f10d84-95c4-446b-a6dc-317de18007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3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522e4ffc-addb-439b-972d-eea4499adee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23212d-ee6b-416a-b870-f85da76adb72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ec9a4619-c281-4fc8-b204-49f0b9119d60}" ma:internalName="TaxCatchAll" ma:showField="CatchAllData" ma:web="b523212d-ee6b-416a-b870-f85da76adb7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38a585-4f1b-4b82-9716-f9d38f63b763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7FED1A3-09A1-468F-84E2-FC12749AAF4F}"/>
</file>

<file path=customXml/itemProps2.xml><?xml version="1.0" encoding="utf-8"?>
<ds:datastoreItem xmlns:ds="http://schemas.openxmlformats.org/officeDocument/2006/customXml" ds:itemID="{2965BC96-E3E6-4CFF-9BE1-6CE9B212BD24}"/>
</file>

<file path=docProps/app.xml><?xml version="1.0" encoding="utf-8"?>
<Properties xmlns="http://schemas.openxmlformats.org/officeDocument/2006/extended-properties" xmlns:vt="http://schemas.openxmlformats.org/officeDocument/2006/docPropsVTypes">
  <TotalTime>1567</TotalTime>
  <Words>1147</Words>
  <Application>Microsoft Office PowerPoint</Application>
  <PresentationFormat>Widescreen</PresentationFormat>
  <Paragraphs>141</Paragraphs>
  <Slides>25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ADLaM Display</vt:lpstr>
      <vt:lpstr>Aptos</vt:lpstr>
      <vt:lpstr>Arial</vt:lpstr>
      <vt:lpstr>Avenir Next LT Pro</vt:lpstr>
      <vt:lpstr>Avenir Next LT Pro Light</vt:lpstr>
      <vt:lpstr>Blackadder ITC</vt:lpstr>
      <vt:lpstr>Calibri</vt:lpstr>
      <vt:lpstr>Century Gothic</vt:lpstr>
      <vt:lpstr>Ink Free</vt:lpstr>
      <vt:lpstr>Sitka Subheading</vt:lpstr>
      <vt:lpstr>Source Sans Pro SemiBold</vt:lpstr>
      <vt:lpstr>Wingdings</vt:lpstr>
      <vt:lpstr>PebbleVTI</vt:lpstr>
      <vt:lpstr>PowerPoint Presentation</vt:lpstr>
      <vt:lpstr>PowerPoint Presentation</vt:lpstr>
      <vt:lpstr>PowerPoint Presentation</vt:lpstr>
      <vt:lpstr>TYPES OF SATURDAY PROGRAMS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MENU AT A GLANCE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Wheeler, Lareina</dc:creator>
  <cp:lastModifiedBy>Wheeler, Lareina</cp:lastModifiedBy>
  <cp:revision>14</cp:revision>
  <dcterms:created xsi:type="dcterms:W3CDTF">2024-06-24T15:50:35Z</dcterms:created>
  <dcterms:modified xsi:type="dcterms:W3CDTF">2024-09-06T16:55:12Z</dcterms:modified>
</cp:coreProperties>
</file>